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15"/>
  </p:notesMasterIdLst>
  <p:sldIdLst>
    <p:sldId id="270" r:id="rId2"/>
    <p:sldId id="281" r:id="rId3"/>
    <p:sldId id="282" r:id="rId4"/>
    <p:sldId id="288" r:id="rId5"/>
    <p:sldId id="283" r:id="rId6"/>
    <p:sldId id="284" r:id="rId7"/>
    <p:sldId id="285" r:id="rId8"/>
    <p:sldId id="286" r:id="rId9"/>
    <p:sldId id="295" r:id="rId10"/>
    <p:sldId id="287" r:id="rId11"/>
    <p:sldId id="294" r:id="rId12"/>
    <p:sldId id="296" r:id="rId13"/>
    <p:sldId id="291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6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49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0FDF2-C1D6-E94E-91F1-372F9D6C1D39}" type="doc">
      <dgm:prSet loTypeId="urn:microsoft.com/office/officeart/2005/8/layout/gear1" loCatId="" qsTypeId="urn:microsoft.com/office/officeart/2005/8/quickstyle/simple1" qsCatId="simple" csTypeId="urn:microsoft.com/office/officeart/2005/8/colors/accent1_2" csCatId="accent1" phldr="1"/>
      <dgm:spPr/>
    </dgm:pt>
    <dgm:pt modelId="{67CE6D4B-D222-B848-B409-13782B6E36E6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dirty="0"/>
            <a:t>teamet</a:t>
          </a:r>
        </a:p>
      </dgm:t>
    </dgm:pt>
    <dgm:pt modelId="{2321E344-9DEC-6341-A449-F1F43E656A99}" type="parTrans" cxnId="{379D7EEC-50B6-704E-92B8-2380212E8520}">
      <dgm:prSet/>
      <dgm:spPr/>
      <dgm:t>
        <a:bodyPr/>
        <a:lstStyle/>
        <a:p>
          <a:endParaRPr lang="sv-SE"/>
        </a:p>
      </dgm:t>
    </dgm:pt>
    <dgm:pt modelId="{4E567F99-C713-354E-B2E6-8B49C5FA3DBD}" type="sibTrans" cxnId="{379D7EEC-50B6-704E-92B8-2380212E8520}">
      <dgm:prSet/>
      <dgm:spPr/>
      <dgm:t>
        <a:bodyPr/>
        <a:lstStyle/>
        <a:p>
          <a:endParaRPr lang="sv-SE"/>
        </a:p>
      </dgm:t>
    </dgm:pt>
    <dgm:pt modelId="{08B82ED0-8F85-4344-87F0-1F95CB075A66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dirty="0"/>
            <a:t>patienten</a:t>
          </a:r>
        </a:p>
      </dgm:t>
    </dgm:pt>
    <dgm:pt modelId="{C4F44465-4CC7-B54C-8D83-DF6BAD0D188A}" type="parTrans" cxnId="{3594388C-BA42-0F43-AC75-3E0752A57BAB}">
      <dgm:prSet/>
      <dgm:spPr/>
      <dgm:t>
        <a:bodyPr/>
        <a:lstStyle/>
        <a:p>
          <a:endParaRPr lang="sv-SE"/>
        </a:p>
      </dgm:t>
    </dgm:pt>
    <dgm:pt modelId="{14EEB406-2980-6142-9512-1849A0BA21F3}" type="sibTrans" cxnId="{3594388C-BA42-0F43-AC75-3E0752A57BAB}">
      <dgm:prSet/>
      <dgm:spPr/>
      <dgm:t>
        <a:bodyPr/>
        <a:lstStyle/>
        <a:p>
          <a:endParaRPr lang="sv-SE"/>
        </a:p>
      </dgm:t>
    </dgm:pt>
    <dgm:pt modelId="{96581289-1803-4042-992A-C5FC4150E6A5}">
      <dgm:prSet phldrT="[Text]"/>
      <dgm:spPr/>
    </dgm:pt>
    <dgm:pt modelId="{EA832CB6-82C9-374B-B4C0-DD162F2883BB}" type="parTrans" cxnId="{A44B7540-FE03-5847-8170-3D61A9E8AA77}">
      <dgm:prSet/>
      <dgm:spPr/>
      <dgm:t>
        <a:bodyPr/>
        <a:lstStyle/>
        <a:p>
          <a:endParaRPr lang="sv-SE"/>
        </a:p>
      </dgm:t>
    </dgm:pt>
    <dgm:pt modelId="{D8D061A6-10BE-074D-99A0-207DF503943F}" type="sibTrans" cxnId="{A44B7540-FE03-5847-8170-3D61A9E8AA77}">
      <dgm:prSet/>
      <dgm:spPr/>
      <dgm:t>
        <a:bodyPr/>
        <a:lstStyle/>
        <a:p>
          <a:endParaRPr lang="sv-SE"/>
        </a:p>
      </dgm:t>
    </dgm:pt>
    <dgm:pt modelId="{551984E7-F951-9342-879B-50DAE6C1E4E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sv-SE" dirty="0"/>
            <a:t>de fem funktionerna</a:t>
          </a:r>
        </a:p>
      </dgm:t>
    </dgm:pt>
    <dgm:pt modelId="{3EB5D6E2-BBC3-7B43-86FF-146BD3CB7CAA}" type="parTrans" cxnId="{F112E99A-3B4B-2143-9015-D581B7DA42F7}">
      <dgm:prSet/>
      <dgm:spPr/>
      <dgm:t>
        <a:bodyPr/>
        <a:lstStyle/>
        <a:p>
          <a:endParaRPr lang="sv-SE"/>
        </a:p>
      </dgm:t>
    </dgm:pt>
    <dgm:pt modelId="{A0D0F91F-EFBF-DA4D-9B4E-1124F0E80829}" type="sibTrans" cxnId="{F112E99A-3B4B-2143-9015-D581B7DA42F7}">
      <dgm:prSet/>
      <dgm:spPr/>
      <dgm:t>
        <a:bodyPr/>
        <a:lstStyle/>
        <a:p>
          <a:endParaRPr lang="sv-SE"/>
        </a:p>
      </dgm:t>
    </dgm:pt>
    <dgm:pt modelId="{F2A7AED7-B0EA-4441-8F1B-A503F10358C2}" type="pres">
      <dgm:prSet presAssocID="{AE70FDF2-C1D6-E94E-91F1-372F9D6C1D3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4FA71DE-F9BC-9343-98EC-76E8D2BE5CA8}" type="pres">
      <dgm:prSet presAssocID="{67CE6D4B-D222-B848-B409-13782B6E36E6}" presName="gear1" presStyleLbl="node1" presStyleIdx="0" presStyleCnt="3">
        <dgm:presLayoutVars>
          <dgm:chMax val="1"/>
          <dgm:bulletEnabled val="1"/>
        </dgm:presLayoutVars>
      </dgm:prSet>
      <dgm:spPr/>
    </dgm:pt>
    <dgm:pt modelId="{E970A961-45C5-474F-8C3B-5435D4933DBF}" type="pres">
      <dgm:prSet presAssocID="{67CE6D4B-D222-B848-B409-13782B6E36E6}" presName="gear1srcNode" presStyleLbl="node1" presStyleIdx="0" presStyleCnt="3"/>
      <dgm:spPr/>
    </dgm:pt>
    <dgm:pt modelId="{A3382142-680B-944A-B3F3-91F3DC630BC3}" type="pres">
      <dgm:prSet presAssocID="{67CE6D4B-D222-B848-B409-13782B6E36E6}" presName="gear1dstNode" presStyleLbl="node1" presStyleIdx="0" presStyleCnt="3"/>
      <dgm:spPr/>
    </dgm:pt>
    <dgm:pt modelId="{7335E394-DAE0-254C-A3C9-517EB876CAE5}" type="pres">
      <dgm:prSet presAssocID="{551984E7-F951-9342-879B-50DAE6C1E4EF}" presName="gear2" presStyleLbl="node1" presStyleIdx="1" presStyleCnt="3">
        <dgm:presLayoutVars>
          <dgm:chMax val="1"/>
          <dgm:bulletEnabled val="1"/>
        </dgm:presLayoutVars>
      </dgm:prSet>
      <dgm:spPr/>
    </dgm:pt>
    <dgm:pt modelId="{B39C12D4-C139-7A4D-9239-295450072FFE}" type="pres">
      <dgm:prSet presAssocID="{551984E7-F951-9342-879B-50DAE6C1E4EF}" presName="gear2srcNode" presStyleLbl="node1" presStyleIdx="1" presStyleCnt="3"/>
      <dgm:spPr/>
    </dgm:pt>
    <dgm:pt modelId="{1C03480D-AE27-A747-8568-25086EA84C35}" type="pres">
      <dgm:prSet presAssocID="{551984E7-F951-9342-879B-50DAE6C1E4EF}" presName="gear2dstNode" presStyleLbl="node1" presStyleIdx="1" presStyleCnt="3"/>
      <dgm:spPr/>
    </dgm:pt>
    <dgm:pt modelId="{00133BB1-D91F-874E-B964-57E396394091}" type="pres">
      <dgm:prSet presAssocID="{08B82ED0-8F85-4344-87F0-1F95CB075A66}" presName="gear3" presStyleLbl="node1" presStyleIdx="2" presStyleCnt="3"/>
      <dgm:spPr/>
    </dgm:pt>
    <dgm:pt modelId="{450CC1D3-C47F-C442-96EF-F1387AAECA8F}" type="pres">
      <dgm:prSet presAssocID="{08B82ED0-8F85-4344-87F0-1F95CB075A6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B45A830-9F41-F246-A168-6D1F1A4FD88D}" type="pres">
      <dgm:prSet presAssocID="{08B82ED0-8F85-4344-87F0-1F95CB075A66}" presName="gear3srcNode" presStyleLbl="node1" presStyleIdx="2" presStyleCnt="3"/>
      <dgm:spPr/>
    </dgm:pt>
    <dgm:pt modelId="{97CA87DF-1270-F140-9289-7B90DC6C2E3C}" type="pres">
      <dgm:prSet presAssocID="{08B82ED0-8F85-4344-87F0-1F95CB075A66}" presName="gear3dstNode" presStyleLbl="node1" presStyleIdx="2" presStyleCnt="3"/>
      <dgm:spPr/>
    </dgm:pt>
    <dgm:pt modelId="{983AE0BE-200C-3E49-92BF-DFCCFDB421E7}" type="pres">
      <dgm:prSet presAssocID="{4E567F99-C713-354E-B2E6-8B49C5FA3DBD}" presName="connector1" presStyleLbl="sibTrans2D1" presStyleIdx="0" presStyleCnt="3"/>
      <dgm:spPr/>
    </dgm:pt>
    <dgm:pt modelId="{0699C79D-1AFF-2144-9A10-6D912B5D8603}" type="pres">
      <dgm:prSet presAssocID="{A0D0F91F-EFBF-DA4D-9B4E-1124F0E80829}" presName="connector2" presStyleLbl="sibTrans2D1" presStyleIdx="1" presStyleCnt="3"/>
      <dgm:spPr/>
    </dgm:pt>
    <dgm:pt modelId="{6121DEC8-CAE7-894B-8C72-B776E903C2C7}" type="pres">
      <dgm:prSet presAssocID="{14EEB406-2980-6142-9512-1849A0BA21F3}" presName="connector3" presStyleLbl="sibTrans2D1" presStyleIdx="2" presStyleCnt="3"/>
      <dgm:spPr/>
    </dgm:pt>
  </dgm:ptLst>
  <dgm:cxnLst>
    <dgm:cxn modelId="{11D94A13-3871-AA4C-8A72-5592BA31FDAD}" type="presOf" srcId="{4E567F99-C713-354E-B2E6-8B49C5FA3DBD}" destId="{983AE0BE-200C-3E49-92BF-DFCCFDB421E7}" srcOrd="0" destOrd="0" presId="urn:microsoft.com/office/officeart/2005/8/layout/gear1"/>
    <dgm:cxn modelId="{0110B11B-E729-C947-AFD0-B2AB0F1966B2}" type="presOf" srcId="{551984E7-F951-9342-879B-50DAE6C1E4EF}" destId="{1C03480D-AE27-A747-8568-25086EA84C35}" srcOrd="2" destOrd="0" presId="urn:microsoft.com/office/officeart/2005/8/layout/gear1"/>
    <dgm:cxn modelId="{EE5F752F-57B7-5446-AB89-FF26A5010D10}" type="presOf" srcId="{08B82ED0-8F85-4344-87F0-1F95CB075A66}" destId="{97CA87DF-1270-F140-9289-7B90DC6C2E3C}" srcOrd="3" destOrd="0" presId="urn:microsoft.com/office/officeart/2005/8/layout/gear1"/>
    <dgm:cxn modelId="{D5B27036-02E4-BE41-864E-EF503890E68B}" type="presOf" srcId="{08B82ED0-8F85-4344-87F0-1F95CB075A66}" destId="{450CC1D3-C47F-C442-96EF-F1387AAECA8F}" srcOrd="1" destOrd="0" presId="urn:microsoft.com/office/officeart/2005/8/layout/gear1"/>
    <dgm:cxn modelId="{A44B7540-FE03-5847-8170-3D61A9E8AA77}" srcId="{AE70FDF2-C1D6-E94E-91F1-372F9D6C1D39}" destId="{96581289-1803-4042-992A-C5FC4150E6A5}" srcOrd="3" destOrd="0" parTransId="{EA832CB6-82C9-374B-B4C0-DD162F2883BB}" sibTransId="{D8D061A6-10BE-074D-99A0-207DF503943F}"/>
    <dgm:cxn modelId="{2309DE46-2128-E14F-ADC9-63D031E3A988}" type="presOf" srcId="{A0D0F91F-EFBF-DA4D-9B4E-1124F0E80829}" destId="{0699C79D-1AFF-2144-9A10-6D912B5D8603}" srcOrd="0" destOrd="0" presId="urn:microsoft.com/office/officeart/2005/8/layout/gear1"/>
    <dgm:cxn modelId="{4F6FD348-471D-4E49-9AC4-9C1FA788CD56}" type="presOf" srcId="{67CE6D4B-D222-B848-B409-13782B6E36E6}" destId="{E4FA71DE-F9BC-9343-98EC-76E8D2BE5CA8}" srcOrd="0" destOrd="0" presId="urn:microsoft.com/office/officeart/2005/8/layout/gear1"/>
    <dgm:cxn modelId="{BC46C754-30EF-2D49-862A-96DB443C5CAB}" type="presOf" srcId="{551984E7-F951-9342-879B-50DAE6C1E4EF}" destId="{7335E394-DAE0-254C-A3C9-517EB876CAE5}" srcOrd="0" destOrd="0" presId="urn:microsoft.com/office/officeart/2005/8/layout/gear1"/>
    <dgm:cxn modelId="{3594388C-BA42-0F43-AC75-3E0752A57BAB}" srcId="{AE70FDF2-C1D6-E94E-91F1-372F9D6C1D39}" destId="{08B82ED0-8F85-4344-87F0-1F95CB075A66}" srcOrd="2" destOrd="0" parTransId="{C4F44465-4CC7-B54C-8D83-DF6BAD0D188A}" sibTransId="{14EEB406-2980-6142-9512-1849A0BA21F3}"/>
    <dgm:cxn modelId="{F112E99A-3B4B-2143-9015-D581B7DA42F7}" srcId="{AE70FDF2-C1D6-E94E-91F1-372F9D6C1D39}" destId="{551984E7-F951-9342-879B-50DAE6C1E4EF}" srcOrd="1" destOrd="0" parTransId="{3EB5D6E2-BBC3-7B43-86FF-146BD3CB7CAA}" sibTransId="{A0D0F91F-EFBF-DA4D-9B4E-1124F0E80829}"/>
    <dgm:cxn modelId="{EFBF93A3-5DC6-3645-9074-BFF83945AB2E}" type="presOf" srcId="{AE70FDF2-C1D6-E94E-91F1-372F9D6C1D39}" destId="{F2A7AED7-B0EA-4441-8F1B-A503F10358C2}" srcOrd="0" destOrd="0" presId="urn:microsoft.com/office/officeart/2005/8/layout/gear1"/>
    <dgm:cxn modelId="{95847EAA-E81E-DE40-8DF5-0D1321E182DC}" type="presOf" srcId="{67CE6D4B-D222-B848-B409-13782B6E36E6}" destId="{A3382142-680B-944A-B3F3-91F3DC630BC3}" srcOrd="2" destOrd="0" presId="urn:microsoft.com/office/officeart/2005/8/layout/gear1"/>
    <dgm:cxn modelId="{FEE5B8AA-9138-014B-B6ED-F617C18C8048}" type="presOf" srcId="{14EEB406-2980-6142-9512-1849A0BA21F3}" destId="{6121DEC8-CAE7-894B-8C72-B776E903C2C7}" srcOrd="0" destOrd="0" presId="urn:microsoft.com/office/officeart/2005/8/layout/gear1"/>
    <dgm:cxn modelId="{B6DD8DE2-2324-C945-B099-F9617565E7D3}" type="presOf" srcId="{08B82ED0-8F85-4344-87F0-1F95CB075A66}" destId="{2B45A830-9F41-F246-A168-6D1F1A4FD88D}" srcOrd="2" destOrd="0" presId="urn:microsoft.com/office/officeart/2005/8/layout/gear1"/>
    <dgm:cxn modelId="{FC9F56EA-9ECB-2746-A7EB-C4408D433482}" type="presOf" srcId="{67CE6D4B-D222-B848-B409-13782B6E36E6}" destId="{E970A961-45C5-474F-8C3B-5435D4933DBF}" srcOrd="1" destOrd="0" presId="urn:microsoft.com/office/officeart/2005/8/layout/gear1"/>
    <dgm:cxn modelId="{379D7EEC-50B6-704E-92B8-2380212E8520}" srcId="{AE70FDF2-C1D6-E94E-91F1-372F9D6C1D39}" destId="{67CE6D4B-D222-B848-B409-13782B6E36E6}" srcOrd="0" destOrd="0" parTransId="{2321E344-9DEC-6341-A449-F1F43E656A99}" sibTransId="{4E567F99-C713-354E-B2E6-8B49C5FA3DBD}"/>
    <dgm:cxn modelId="{660D81FD-9499-5E4C-AE87-DC8BF3279DEA}" type="presOf" srcId="{551984E7-F951-9342-879B-50DAE6C1E4EF}" destId="{B39C12D4-C139-7A4D-9239-295450072FFE}" srcOrd="1" destOrd="0" presId="urn:microsoft.com/office/officeart/2005/8/layout/gear1"/>
    <dgm:cxn modelId="{5AACEEFF-86DD-3A42-B04B-9601FF4E9FA2}" type="presOf" srcId="{08B82ED0-8F85-4344-87F0-1F95CB075A66}" destId="{00133BB1-D91F-874E-B964-57E396394091}" srcOrd="0" destOrd="0" presId="urn:microsoft.com/office/officeart/2005/8/layout/gear1"/>
    <dgm:cxn modelId="{356B35EB-5692-0A42-BE12-B2C207D88410}" type="presParOf" srcId="{F2A7AED7-B0EA-4441-8F1B-A503F10358C2}" destId="{E4FA71DE-F9BC-9343-98EC-76E8D2BE5CA8}" srcOrd="0" destOrd="0" presId="urn:microsoft.com/office/officeart/2005/8/layout/gear1"/>
    <dgm:cxn modelId="{484069B1-039D-5D41-AE8A-A4F332D5E950}" type="presParOf" srcId="{F2A7AED7-B0EA-4441-8F1B-A503F10358C2}" destId="{E970A961-45C5-474F-8C3B-5435D4933DBF}" srcOrd="1" destOrd="0" presId="urn:microsoft.com/office/officeart/2005/8/layout/gear1"/>
    <dgm:cxn modelId="{C5DA7756-6A29-C249-94B7-4A04C935C568}" type="presParOf" srcId="{F2A7AED7-B0EA-4441-8F1B-A503F10358C2}" destId="{A3382142-680B-944A-B3F3-91F3DC630BC3}" srcOrd="2" destOrd="0" presId="urn:microsoft.com/office/officeart/2005/8/layout/gear1"/>
    <dgm:cxn modelId="{E21DB7A8-7FB3-534C-B1C3-9BFFAEE2048B}" type="presParOf" srcId="{F2A7AED7-B0EA-4441-8F1B-A503F10358C2}" destId="{7335E394-DAE0-254C-A3C9-517EB876CAE5}" srcOrd="3" destOrd="0" presId="urn:microsoft.com/office/officeart/2005/8/layout/gear1"/>
    <dgm:cxn modelId="{DD84937D-06A2-4C4D-8AF3-B0D342CAEAB4}" type="presParOf" srcId="{F2A7AED7-B0EA-4441-8F1B-A503F10358C2}" destId="{B39C12D4-C139-7A4D-9239-295450072FFE}" srcOrd="4" destOrd="0" presId="urn:microsoft.com/office/officeart/2005/8/layout/gear1"/>
    <dgm:cxn modelId="{CCFB347C-8FDD-E94D-890C-50028CFE22E9}" type="presParOf" srcId="{F2A7AED7-B0EA-4441-8F1B-A503F10358C2}" destId="{1C03480D-AE27-A747-8568-25086EA84C35}" srcOrd="5" destOrd="0" presId="urn:microsoft.com/office/officeart/2005/8/layout/gear1"/>
    <dgm:cxn modelId="{B6D36A7B-3139-9D4F-94FB-71D390FCA772}" type="presParOf" srcId="{F2A7AED7-B0EA-4441-8F1B-A503F10358C2}" destId="{00133BB1-D91F-874E-B964-57E396394091}" srcOrd="6" destOrd="0" presId="urn:microsoft.com/office/officeart/2005/8/layout/gear1"/>
    <dgm:cxn modelId="{6948F34C-CA20-B04E-9B22-90C4BD71110F}" type="presParOf" srcId="{F2A7AED7-B0EA-4441-8F1B-A503F10358C2}" destId="{450CC1D3-C47F-C442-96EF-F1387AAECA8F}" srcOrd="7" destOrd="0" presId="urn:microsoft.com/office/officeart/2005/8/layout/gear1"/>
    <dgm:cxn modelId="{E4A7C719-64A8-2A49-A644-AEDA08E91340}" type="presParOf" srcId="{F2A7AED7-B0EA-4441-8F1B-A503F10358C2}" destId="{2B45A830-9F41-F246-A168-6D1F1A4FD88D}" srcOrd="8" destOrd="0" presId="urn:microsoft.com/office/officeart/2005/8/layout/gear1"/>
    <dgm:cxn modelId="{A96FEBA6-D815-A644-8508-A0CAD211B0C2}" type="presParOf" srcId="{F2A7AED7-B0EA-4441-8F1B-A503F10358C2}" destId="{97CA87DF-1270-F140-9289-7B90DC6C2E3C}" srcOrd="9" destOrd="0" presId="urn:microsoft.com/office/officeart/2005/8/layout/gear1"/>
    <dgm:cxn modelId="{532C60F8-0B97-604B-9D56-8B8BA91D534E}" type="presParOf" srcId="{F2A7AED7-B0EA-4441-8F1B-A503F10358C2}" destId="{983AE0BE-200C-3E49-92BF-DFCCFDB421E7}" srcOrd="10" destOrd="0" presId="urn:microsoft.com/office/officeart/2005/8/layout/gear1"/>
    <dgm:cxn modelId="{E66F88E7-5D7B-3842-AC21-321BFF31EF58}" type="presParOf" srcId="{F2A7AED7-B0EA-4441-8F1B-A503F10358C2}" destId="{0699C79D-1AFF-2144-9A10-6D912B5D8603}" srcOrd="11" destOrd="0" presId="urn:microsoft.com/office/officeart/2005/8/layout/gear1"/>
    <dgm:cxn modelId="{AA4F824E-E7A4-5741-880E-4AF05E074FA7}" type="presParOf" srcId="{F2A7AED7-B0EA-4441-8F1B-A503F10358C2}" destId="{6121DEC8-CAE7-894B-8C72-B776E903C2C7}" srcOrd="12" destOrd="0" presId="urn:microsoft.com/office/officeart/2005/8/layout/gear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A71DE-F9BC-9343-98EC-76E8D2BE5CA8}">
      <dsp:nvSpPr>
        <dsp:cNvPr id="0" name=""/>
        <dsp:cNvSpPr/>
      </dsp:nvSpPr>
      <dsp:spPr>
        <a:xfrm>
          <a:off x="3793066" y="2438400"/>
          <a:ext cx="2980266" cy="2980266"/>
        </a:xfrm>
        <a:prstGeom prst="gear9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700" kern="1200" dirty="0"/>
            <a:t>teamet</a:t>
          </a:r>
        </a:p>
      </dsp:txBody>
      <dsp:txXfrm>
        <a:off x="4392232" y="3136513"/>
        <a:ext cx="1781934" cy="1531918"/>
      </dsp:txXfrm>
    </dsp:sp>
    <dsp:sp modelId="{7335E394-DAE0-254C-A3C9-517EB876CAE5}">
      <dsp:nvSpPr>
        <dsp:cNvPr id="0" name=""/>
        <dsp:cNvSpPr/>
      </dsp:nvSpPr>
      <dsp:spPr>
        <a:xfrm>
          <a:off x="2059093" y="1733973"/>
          <a:ext cx="2167466" cy="2167466"/>
        </a:xfrm>
        <a:prstGeom prst="gear6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700" kern="1200" dirty="0"/>
            <a:t>de fem funktionerna</a:t>
          </a:r>
        </a:p>
      </dsp:txBody>
      <dsp:txXfrm>
        <a:off x="2604759" y="2282937"/>
        <a:ext cx="1076134" cy="1069538"/>
      </dsp:txXfrm>
    </dsp:sp>
    <dsp:sp modelId="{00133BB1-D91F-874E-B964-57E396394091}">
      <dsp:nvSpPr>
        <dsp:cNvPr id="0" name=""/>
        <dsp:cNvSpPr/>
      </dsp:nvSpPr>
      <dsp:spPr>
        <a:xfrm rot="20700000">
          <a:off x="3273095" y="238642"/>
          <a:ext cx="2123675" cy="2123675"/>
        </a:xfrm>
        <a:prstGeom prst="gear6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700" kern="1200" dirty="0"/>
            <a:t>patienten</a:t>
          </a:r>
        </a:p>
      </dsp:txBody>
      <dsp:txXfrm rot="-20700000">
        <a:off x="3738879" y="704426"/>
        <a:ext cx="1192106" cy="1192106"/>
      </dsp:txXfrm>
    </dsp:sp>
    <dsp:sp modelId="{983AE0BE-200C-3E49-92BF-DFCCFDB421E7}">
      <dsp:nvSpPr>
        <dsp:cNvPr id="0" name=""/>
        <dsp:cNvSpPr/>
      </dsp:nvSpPr>
      <dsp:spPr>
        <a:xfrm>
          <a:off x="3577577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9C79D-1AFF-2144-9A10-6D912B5D8603}">
      <dsp:nvSpPr>
        <dsp:cNvPr id="0" name=""/>
        <dsp:cNvSpPr/>
      </dsp:nvSpPr>
      <dsp:spPr>
        <a:xfrm>
          <a:off x="1675238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1DEC8-CAE7-894B-8C72-B776E903C2C7}">
      <dsp:nvSpPr>
        <dsp:cNvPr id="0" name=""/>
        <dsp:cNvSpPr/>
      </dsp:nvSpPr>
      <dsp:spPr>
        <a:xfrm>
          <a:off x="2781867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7C6D7-E631-6348-BAA4-D362361AEC87}" type="datetimeFigureOut">
              <a:rPr lang="sv-SE" smtClean="0"/>
              <a:t>2022-03-10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BB077-E9C4-3E46-BB19-85353014B9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9029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4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1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51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25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65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40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8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32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1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1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72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3/10/22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17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50" r:id="rId6"/>
    <p:sldLayoutId id="2147483745" r:id="rId7"/>
    <p:sldLayoutId id="2147483746" r:id="rId8"/>
    <p:sldLayoutId id="2147483747" r:id="rId9"/>
    <p:sldLayoutId id="2147483749" r:id="rId10"/>
    <p:sldLayoutId id="214748374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342" y="1928460"/>
            <a:ext cx="10452387" cy="1390218"/>
          </a:xfr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sv-SE" i="0" dirty="0" err="1">
                <a:solidFill>
                  <a:schemeClr val="bg1"/>
                </a:solidFill>
                <a:cs typeface="Calibri" panose="020F0502020204030204" pitchFamily="34" charset="0"/>
              </a:rPr>
              <a:t>Comprehensive</a:t>
            </a:r>
            <a:r>
              <a:rPr lang="sv-SE" i="0" dirty="0">
                <a:solidFill>
                  <a:schemeClr val="bg1"/>
                </a:solidFill>
                <a:cs typeface="Calibri" panose="020F0502020204030204" pitchFamily="34" charset="0"/>
              </a:rPr>
              <a:t> </a:t>
            </a:r>
            <a:r>
              <a:rPr lang="sv-SE" i="0" dirty="0" err="1">
                <a:solidFill>
                  <a:schemeClr val="bg1"/>
                </a:solidFill>
                <a:cs typeface="Calibri" panose="020F0502020204030204" pitchFamily="34" charset="0"/>
              </a:rPr>
              <a:t>treatment</a:t>
            </a:r>
            <a:endParaRPr lang="sv-SE" i="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342" y="3539324"/>
            <a:ext cx="10452387" cy="2947202"/>
          </a:xfrm>
        </p:spPr>
        <p:txBody>
          <a:bodyPr>
            <a:normAutofit lnSpcReduction="10000"/>
          </a:bodyPr>
          <a:lstStyle/>
          <a:p>
            <a:pPr algn="ctr"/>
            <a:r>
              <a:rPr lang="sv-SE" sz="5400" dirty="0">
                <a:solidFill>
                  <a:schemeClr val="bg1"/>
                </a:solidFill>
              </a:rPr>
              <a:t>Hur ska det hjälpa oss i vardagen?</a:t>
            </a:r>
          </a:p>
          <a:p>
            <a:pPr algn="ctr"/>
            <a:endParaRPr lang="sv-SE" sz="5400" dirty="0">
              <a:solidFill>
                <a:schemeClr val="bg1"/>
              </a:solidFill>
            </a:endParaRPr>
          </a:p>
          <a:p>
            <a:pPr algn="ctr"/>
            <a:r>
              <a:rPr lang="sv-SE" sz="5400" dirty="0">
                <a:solidFill>
                  <a:schemeClr val="bg1"/>
                </a:solidFill>
              </a:rPr>
              <a:t>Anita Linnér</a:t>
            </a:r>
          </a:p>
        </p:txBody>
      </p:sp>
    </p:spTree>
    <p:extLst>
      <p:ext uri="{BB962C8B-B14F-4D97-AF65-F5344CB8AC3E}">
        <p14:creationId xmlns:p14="http://schemas.microsoft.com/office/powerpoint/2010/main" val="1863498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000" dirty="0"/>
              <a:t>”Jag </a:t>
            </a:r>
            <a:r>
              <a:rPr lang="en-US" sz="4000" dirty="0" err="1"/>
              <a:t>behöver</a:t>
            </a:r>
            <a:r>
              <a:rPr lang="en-US" sz="4000" dirty="0"/>
              <a:t> </a:t>
            </a:r>
            <a:r>
              <a:rPr lang="en-US" sz="4000" dirty="0" err="1"/>
              <a:t>hjälp</a:t>
            </a:r>
            <a:r>
              <a:rPr lang="en-US" sz="4000" dirty="0"/>
              <a:t> med min patient </a:t>
            </a:r>
            <a:r>
              <a:rPr lang="en-US" sz="4000" dirty="0" err="1"/>
              <a:t>idag</a:t>
            </a:r>
            <a:r>
              <a:rPr lang="en-US" sz="4000" dirty="0"/>
              <a:t>. Hen </a:t>
            </a:r>
            <a:r>
              <a:rPr lang="en-US" sz="4000" dirty="0" err="1"/>
              <a:t>säger</a:t>
            </a:r>
            <a:r>
              <a:rPr lang="en-US" sz="4000" dirty="0"/>
              <a:t> </a:t>
            </a:r>
            <a:r>
              <a:rPr lang="en-US" sz="4000" dirty="0" err="1"/>
              <a:t>att</a:t>
            </a:r>
            <a:r>
              <a:rPr lang="en-US" sz="4000" dirty="0"/>
              <a:t> </a:t>
            </a:r>
            <a:r>
              <a:rPr lang="en-US" sz="4000" dirty="0" err="1"/>
              <a:t>färdigheterna</a:t>
            </a:r>
            <a:r>
              <a:rPr lang="en-US" sz="4000" dirty="0"/>
              <a:t> </a:t>
            </a:r>
            <a:r>
              <a:rPr lang="en-US" sz="4000" dirty="0" err="1"/>
              <a:t>inte</a:t>
            </a:r>
            <a:r>
              <a:rPr lang="en-US" sz="4000" dirty="0"/>
              <a:t> </a:t>
            </a:r>
            <a:r>
              <a:rPr lang="en-US" sz="4000" dirty="0" err="1"/>
              <a:t>hjälper</a:t>
            </a:r>
            <a:r>
              <a:rPr lang="en-US" sz="4000" dirty="0"/>
              <a:t>!”</a:t>
            </a:r>
            <a:endParaRPr lang="en-US" sz="40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3429000"/>
            <a:ext cx="6251110" cy="1974533"/>
          </a:xfrm>
        </p:spPr>
        <p:txBody>
          <a:bodyPr vert="horz" lIns="91440" tIns="45720" rIns="91440" bIns="45720" rtlCol="0">
            <a:normAutofit/>
          </a:bodyPr>
          <a:lstStyle/>
          <a:p>
            <a:pPr marL="114300" algn="ctr">
              <a:lnSpc>
                <a:spcPct val="100000"/>
              </a:lnSpc>
            </a:pPr>
            <a:endParaRPr lang="en-US" sz="4000" dirty="0"/>
          </a:p>
          <a:p>
            <a:pPr marL="114300" algn="ctr">
              <a:lnSpc>
                <a:spcPct val="100000"/>
              </a:lnSpc>
            </a:pPr>
            <a:r>
              <a:rPr lang="en-US" sz="4000" dirty="0"/>
              <a:t>Vi </a:t>
            </a:r>
            <a:r>
              <a:rPr lang="en-US" sz="4000" dirty="0" err="1"/>
              <a:t>behöver</a:t>
            </a:r>
            <a:r>
              <a:rPr lang="en-US" sz="4000" dirty="0"/>
              <a:t> ALLTID </a:t>
            </a:r>
            <a:r>
              <a:rPr lang="en-US" sz="4000" dirty="0" err="1"/>
              <a:t>en</a:t>
            </a:r>
            <a:r>
              <a:rPr lang="en-US" sz="4000" dirty="0"/>
              <a:t> </a:t>
            </a:r>
            <a:r>
              <a:rPr lang="en-US" sz="4000" dirty="0" err="1"/>
              <a:t>analys</a:t>
            </a:r>
            <a:r>
              <a:rPr lang="en-US" sz="4000" dirty="0"/>
              <a:t> </a:t>
            </a:r>
            <a:r>
              <a:rPr lang="en-US" sz="4000" dirty="0" err="1"/>
              <a:t>först</a:t>
            </a:r>
            <a:r>
              <a:rPr lang="en-US" sz="4000" dirty="0"/>
              <a:t>  </a:t>
            </a:r>
          </a:p>
          <a:p>
            <a:pPr algn="ctr"/>
            <a:endParaRPr lang="sv-SE" sz="24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8062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9187" y="659512"/>
            <a:ext cx="6251110" cy="1797938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5400" dirty="0"/>
              <a:t>……</a:t>
            </a:r>
            <a:r>
              <a:rPr lang="en-US" sz="5400" dirty="0" err="1"/>
              <a:t>så</a:t>
            </a:r>
            <a:r>
              <a:rPr lang="en-US" sz="5400" dirty="0"/>
              <a:t> </a:t>
            </a:r>
            <a:r>
              <a:rPr lang="en-US" sz="5400" dirty="0" err="1"/>
              <a:t>hur</a:t>
            </a:r>
            <a:r>
              <a:rPr lang="en-US" sz="5400" dirty="0"/>
              <a:t> ser det </a:t>
            </a:r>
            <a:r>
              <a:rPr lang="en-US" sz="5400" dirty="0" err="1"/>
              <a:t>ut</a:t>
            </a:r>
            <a:r>
              <a:rPr lang="en-US" sz="5400" dirty="0"/>
              <a:t> </a:t>
            </a:r>
            <a:r>
              <a:rPr lang="en-US" sz="5400" dirty="0" err="1"/>
              <a:t>i</a:t>
            </a:r>
            <a:r>
              <a:rPr lang="en-US" sz="5400" dirty="0"/>
              <a:t>……..</a:t>
            </a:r>
            <a:br>
              <a:rPr lang="en-US" sz="5400" dirty="0"/>
            </a:br>
            <a:endParaRPr lang="en-US" sz="54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12062" y="2457450"/>
            <a:ext cx="6251110" cy="5443538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600" dirty="0" err="1"/>
              <a:t>Individualterapin</a:t>
            </a:r>
            <a:endParaRPr lang="en-US" sz="3600" dirty="0"/>
          </a:p>
          <a:p>
            <a:pPr algn="ctr">
              <a:lnSpc>
                <a:spcPct val="100000"/>
              </a:lnSpc>
            </a:pPr>
            <a:r>
              <a:rPr lang="en-US" sz="3600" dirty="0" err="1"/>
              <a:t>Färdighetsträningen</a:t>
            </a:r>
            <a:endParaRPr lang="en-US" sz="3600" dirty="0"/>
          </a:p>
          <a:p>
            <a:pPr algn="ctr">
              <a:lnSpc>
                <a:spcPct val="100000"/>
              </a:lnSpc>
            </a:pPr>
            <a:r>
              <a:rPr lang="en-US" sz="3600" dirty="0" err="1"/>
              <a:t>Generalisering</a:t>
            </a:r>
            <a:endParaRPr lang="en-US" sz="3600" dirty="0"/>
          </a:p>
          <a:p>
            <a:pPr algn="ctr">
              <a:lnSpc>
                <a:spcPct val="100000"/>
              </a:lnSpc>
            </a:pPr>
            <a:r>
              <a:rPr lang="en-US" sz="3600" dirty="0" err="1"/>
              <a:t>Konsultationsteamet</a:t>
            </a:r>
            <a:endParaRPr lang="en-US" sz="3600" dirty="0"/>
          </a:p>
          <a:p>
            <a:pPr algn="ctr">
              <a:lnSpc>
                <a:spcPct val="100000"/>
              </a:lnSpc>
            </a:pPr>
            <a:r>
              <a:rPr lang="en-US" sz="3600" dirty="0" err="1"/>
              <a:t>Omgivningsfaktorer</a:t>
            </a:r>
            <a:endParaRPr lang="en-US" sz="3600" dirty="0"/>
          </a:p>
          <a:p>
            <a:endParaRPr lang="sv-SE" sz="36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24078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4427" y="1600200"/>
            <a:ext cx="6251110" cy="19964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5400" dirty="0" err="1"/>
              <a:t>Reflektioner</a:t>
            </a:r>
            <a:r>
              <a:rPr lang="en-US" sz="5400" dirty="0"/>
              <a:t> – </a:t>
            </a:r>
            <a:r>
              <a:rPr lang="en-US" sz="5400" dirty="0" err="1"/>
              <a:t>Frågor</a:t>
            </a:r>
            <a:r>
              <a:rPr lang="en-US" sz="5400" dirty="0"/>
              <a:t> - </a:t>
            </a:r>
            <a:r>
              <a:rPr lang="en-US" sz="5400" dirty="0" err="1"/>
              <a:t>Diskussion</a:t>
            </a:r>
            <a:endParaRPr lang="en-US" sz="5400" i="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0" y="10"/>
            <a:ext cx="5562600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35094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342" y="1928460"/>
            <a:ext cx="10452387" cy="1390218"/>
          </a:xfr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sv-SE" i="0" dirty="0">
                <a:solidFill>
                  <a:schemeClr val="bg1"/>
                </a:solidFill>
                <a:cs typeface="Calibri" panose="020F0502020204030204" pitchFamily="34" charset="0"/>
              </a:rPr>
              <a:t>Tack för mig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342" y="3929062"/>
            <a:ext cx="10452387" cy="1828801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sv-SE" sz="5400" dirty="0" err="1">
                <a:solidFill>
                  <a:schemeClr val="bg1"/>
                </a:solidFill>
              </a:rPr>
              <a:t>anita.linner@gmail.com</a:t>
            </a:r>
            <a:endParaRPr lang="sv-SE" sz="5400" dirty="0">
              <a:solidFill>
                <a:schemeClr val="bg1"/>
              </a:solidFill>
            </a:endParaRPr>
          </a:p>
          <a:p>
            <a:pPr algn="ctr"/>
            <a:endParaRPr lang="sv-SE" sz="5400" dirty="0">
              <a:solidFill>
                <a:schemeClr val="bg1"/>
              </a:solidFill>
            </a:endParaRPr>
          </a:p>
          <a:p>
            <a:pPr algn="ctr"/>
            <a:r>
              <a:rPr lang="sv-SE" sz="5400" dirty="0">
                <a:solidFill>
                  <a:schemeClr val="bg1"/>
                </a:solidFill>
              </a:rPr>
              <a:t>Mobil 0768 672167</a:t>
            </a:r>
          </a:p>
        </p:txBody>
      </p:sp>
    </p:spTree>
    <p:extLst>
      <p:ext uri="{BB962C8B-B14F-4D97-AF65-F5344CB8AC3E}">
        <p14:creationId xmlns:p14="http://schemas.microsoft.com/office/powerpoint/2010/main" val="76747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sv-SE" sz="7200" dirty="0" err="1"/>
              <a:t>Comprehensive</a:t>
            </a:r>
            <a:r>
              <a:rPr lang="sv-SE" sz="7200" dirty="0"/>
              <a:t> </a:t>
            </a:r>
            <a:r>
              <a:rPr lang="sv-SE" sz="7200" dirty="0" err="1"/>
              <a:t>Treatment</a:t>
            </a:r>
            <a:endParaRPr lang="en-US" sz="72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2701238"/>
            <a:ext cx="6251110" cy="1783080"/>
          </a:xfr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algn="ctr"/>
            <a:endParaRPr lang="sv-SE" sz="3200" b="1" dirty="0"/>
          </a:p>
          <a:p>
            <a:pPr algn="ctr"/>
            <a:endParaRPr lang="sv-SE" sz="3200" b="1" dirty="0"/>
          </a:p>
          <a:p>
            <a:pPr algn="ctr"/>
            <a:r>
              <a:rPr lang="sv-SE" sz="10900" b="1" dirty="0"/>
              <a:t>En omfattande behandling</a:t>
            </a:r>
          </a:p>
          <a:p>
            <a:pPr marL="228600">
              <a:lnSpc>
                <a:spcPct val="100000"/>
              </a:lnSpc>
            </a:pPr>
            <a:endParaRPr lang="en-US" sz="4000" b="1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63874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67512"/>
            <a:ext cx="6251110" cy="239001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sv-SE" sz="4800" dirty="0">
                <a:cs typeface="Calibri" panose="020F0502020204030204" pitchFamily="34" charset="0"/>
              </a:rPr>
              <a:t>En omfattande behandling</a:t>
            </a:r>
            <a:br>
              <a:rPr lang="sv-SE" sz="4800" dirty="0">
                <a:cs typeface="Calibri" panose="020F0502020204030204" pitchFamily="34" charset="0"/>
              </a:rPr>
            </a:br>
            <a:br>
              <a:rPr lang="sv-SE" sz="4800" dirty="0">
                <a:cs typeface="Calibri" panose="020F0502020204030204" pitchFamily="34" charset="0"/>
              </a:rPr>
            </a:br>
            <a:r>
              <a:rPr lang="sv-SE" sz="3600" dirty="0">
                <a:cs typeface="Calibri" panose="020F0502020204030204" pitchFamily="34" charset="0"/>
              </a:rPr>
              <a:t>DBT -  en behandling som behandlar ”hela” patienten </a:t>
            </a:r>
            <a:endParaRPr lang="en-US" sz="36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3800476"/>
            <a:ext cx="6251110" cy="305752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sv-SE" sz="2400" dirty="0"/>
              <a:t>Inte specifikt för DBT</a:t>
            </a:r>
          </a:p>
          <a:p>
            <a:pPr>
              <a:lnSpc>
                <a:spcPct val="100000"/>
              </a:lnSpc>
            </a:pPr>
            <a:endParaRPr lang="sv-SE" sz="2400" dirty="0"/>
          </a:p>
          <a:p>
            <a:pPr>
              <a:lnSpc>
                <a:spcPct val="100000"/>
              </a:lnSpc>
            </a:pPr>
            <a:r>
              <a:rPr lang="sv-SE" sz="2400" dirty="0"/>
              <a:t>Kanske ovanligt i dagens psykiatriska utbud</a:t>
            </a:r>
          </a:p>
          <a:p>
            <a:pPr>
              <a:lnSpc>
                <a:spcPct val="100000"/>
              </a:lnSpc>
            </a:pPr>
            <a:endParaRPr lang="sv-SE" sz="2400" dirty="0"/>
          </a:p>
          <a:p>
            <a:pPr>
              <a:lnSpc>
                <a:spcPct val="100000"/>
              </a:lnSpc>
            </a:pPr>
            <a:r>
              <a:rPr lang="sv-SE" sz="2400" dirty="0"/>
              <a:t>För personer som behöver mer, har provat annat först </a:t>
            </a:r>
          </a:p>
          <a:p>
            <a:pPr marL="457200">
              <a:lnSpc>
                <a:spcPct val="100000"/>
              </a:lnSpc>
            </a:pPr>
            <a:endParaRPr lang="en-US" sz="2400" dirty="0"/>
          </a:p>
          <a:p>
            <a:endParaRPr lang="sv-SE" sz="24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8338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3586162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7F32E80-EBFB-6748-90D2-77393AC00E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430223"/>
              </p:ext>
            </p:extLst>
          </p:nvPr>
        </p:nvGraphicFramePr>
        <p:xfrm>
          <a:off x="3586163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202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329184"/>
            <a:ext cx="6251110" cy="124909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dirty="0"/>
              <a:t>De fem </a:t>
            </a:r>
            <a:r>
              <a:rPr lang="en-US" sz="7200" dirty="0" err="1"/>
              <a:t>funktionerna</a:t>
            </a:r>
            <a:r>
              <a:rPr lang="en-US" sz="7200" dirty="0"/>
              <a:t> </a:t>
            </a:r>
            <a:endParaRPr lang="en-US" sz="72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7553" y="2104374"/>
            <a:ext cx="6994445" cy="4753626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7429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err="1"/>
              <a:t>Hjälpa</a:t>
            </a:r>
            <a:r>
              <a:rPr lang="en-US" dirty="0"/>
              <a:t> </a:t>
            </a:r>
            <a:r>
              <a:rPr lang="en-US" dirty="0" err="1"/>
              <a:t>personen</a:t>
            </a:r>
            <a:r>
              <a:rPr lang="en-US" dirty="0"/>
              <a:t> </a:t>
            </a:r>
            <a:r>
              <a:rPr lang="en-US" dirty="0" err="1"/>
              <a:t>öka</a:t>
            </a:r>
            <a:r>
              <a:rPr lang="en-US" dirty="0"/>
              <a:t> </a:t>
            </a:r>
            <a:r>
              <a:rPr lang="en-US" dirty="0" err="1"/>
              <a:t>motivationen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samarbeta</a:t>
            </a:r>
            <a:r>
              <a:rPr lang="en-US" dirty="0"/>
              <a:t> </a:t>
            </a:r>
            <a:r>
              <a:rPr lang="en-US" dirty="0" err="1"/>
              <a:t>kring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minska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ersätta</a:t>
            </a:r>
            <a:r>
              <a:rPr lang="en-US" dirty="0"/>
              <a:t> </a:t>
            </a:r>
            <a:r>
              <a:rPr lang="en-US" dirty="0" err="1"/>
              <a:t>problembeteenden</a:t>
            </a:r>
            <a:r>
              <a:rPr lang="en-US" dirty="0"/>
              <a:t> med </a:t>
            </a:r>
            <a:r>
              <a:rPr lang="en-US" dirty="0" err="1"/>
              <a:t>färdigheter</a:t>
            </a:r>
            <a:endParaRPr lang="en-US" dirty="0"/>
          </a:p>
          <a:p>
            <a:pPr marL="7429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err="1"/>
              <a:t>Hjälpa</a:t>
            </a:r>
            <a:r>
              <a:rPr lang="en-US" dirty="0"/>
              <a:t> </a:t>
            </a:r>
            <a:r>
              <a:rPr lang="en-US" dirty="0" err="1"/>
              <a:t>personen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lära</a:t>
            </a:r>
            <a:r>
              <a:rPr lang="en-US" dirty="0"/>
              <a:t> sig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psykologiska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sociala</a:t>
            </a:r>
            <a:r>
              <a:rPr lang="en-US" dirty="0"/>
              <a:t> </a:t>
            </a:r>
            <a:r>
              <a:rPr lang="en-US" dirty="0" err="1"/>
              <a:t>färdigheter</a:t>
            </a:r>
            <a:r>
              <a:rPr lang="en-US" dirty="0"/>
              <a:t>. </a:t>
            </a:r>
          </a:p>
          <a:p>
            <a:pPr marL="7429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err="1"/>
              <a:t>Hjälpa</a:t>
            </a:r>
            <a:r>
              <a:rPr lang="en-US" dirty="0"/>
              <a:t> </a:t>
            </a:r>
            <a:r>
              <a:rPr lang="en-US" dirty="0" err="1"/>
              <a:t>personen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generalisera</a:t>
            </a:r>
            <a:r>
              <a:rPr lang="en-US" dirty="0"/>
              <a:t> dessa </a:t>
            </a:r>
            <a:r>
              <a:rPr lang="en-US" dirty="0" err="1"/>
              <a:t>färdigheter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vardagen</a:t>
            </a:r>
            <a:r>
              <a:rPr lang="en-US" dirty="0"/>
              <a:t>, i </a:t>
            </a:r>
            <a:r>
              <a:rPr lang="en-US" dirty="0" err="1"/>
              <a:t>situationer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tidigare</a:t>
            </a:r>
            <a:r>
              <a:rPr lang="en-US" dirty="0"/>
              <a:t> </a:t>
            </a:r>
            <a:r>
              <a:rPr lang="en-US" dirty="0" err="1"/>
              <a:t>lockat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</a:t>
            </a:r>
            <a:r>
              <a:rPr lang="en-US" dirty="0" err="1"/>
              <a:t>dysfunktionella</a:t>
            </a:r>
            <a:r>
              <a:rPr lang="en-US" dirty="0"/>
              <a:t> </a:t>
            </a:r>
            <a:r>
              <a:rPr lang="en-US" dirty="0" err="1"/>
              <a:t>responser</a:t>
            </a:r>
            <a:r>
              <a:rPr lang="en-US" dirty="0"/>
              <a:t>. </a:t>
            </a:r>
            <a:r>
              <a:rPr lang="en-US" dirty="0" err="1"/>
              <a:t>Kräver</a:t>
            </a:r>
            <a:r>
              <a:rPr lang="en-US" dirty="0"/>
              <a:t> </a:t>
            </a:r>
            <a:r>
              <a:rPr lang="en-US" dirty="0" err="1"/>
              <a:t>ofta</a:t>
            </a:r>
            <a:r>
              <a:rPr lang="en-US" dirty="0"/>
              <a:t> </a:t>
            </a:r>
            <a:r>
              <a:rPr lang="en-US" dirty="0" err="1"/>
              <a:t>detaljerad</a:t>
            </a:r>
            <a:r>
              <a:rPr lang="en-US" dirty="0"/>
              <a:t> </a:t>
            </a:r>
            <a:r>
              <a:rPr lang="en-US" dirty="0" err="1"/>
              <a:t>planering</a:t>
            </a:r>
            <a:r>
              <a:rPr lang="en-US" dirty="0"/>
              <a:t>, </a:t>
            </a:r>
            <a:r>
              <a:rPr lang="en-US" dirty="0" err="1"/>
              <a:t>invivo</a:t>
            </a:r>
            <a:r>
              <a:rPr lang="en-US" dirty="0"/>
              <a:t>, </a:t>
            </a:r>
            <a:r>
              <a:rPr lang="en-US" dirty="0" err="1"/>
              <a:t>coachning</a:t>
            </a:r>
            <a:r>
              <a:rPr lang="en-US" dirty="0"/>
              <a:t>.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öva</a:t>
            </a:r>
            <a:r>
              <a:rPr lang="en-US" dirty="0"/>
              <a:t> “in the real world”. </a:t>
            </a:r>
          </a:p>
          <a:p>
            <a:pPr marL="7429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 err="1"/>
              <a:t>Sörja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support, </a:t>
            </a:r>
            <a:r>
              <a:rPr lang="en-US" dirty="0" err="1"/>
              <a:t>validering</a:t>
            </a:r>
            <a:r>
              <a:rPr lang="en-US" dirty="0"/>
              <a:t>, </a:t>
            </a:r>
            <a:r>
              <a:rPr lang="en-US" dirty="0" err="1"/>
              <a:t>problemlösning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färdighetsträning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öka</a:t>
            </a:r>
            <a:r>
              <a:rPr lang="en-US" dirty="0"/>
              <a:t> motivation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färdigheter</a:t>
            </a:r>
            <a:r>
              <a:rPr lang="en-US" dirty="0"/>
              <a:t> hos </a:t>
            </a:r>
            <a:r>
              <a:rPr lang="en-US" dirty="0" err="1"/>
              <a:t>terapeuterna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Hjälpa</a:t>
            </a:r>
            <a:r>
              <a:rPr lang="en-US" dirty="0"/>
              <a:t> </a:t>
            </a:r>
            <a:r>
              <a:rPr lang="en-US" dirty="0" err="1"/>
              <a:t>personen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hantera</a:t>
            </a:r>
            <a:r>
              <a:rPr lang="en-US" dirty="0"/>
              <a:t> sin </a:t>
            </a:r>
            <a:r>
              <a:rPr lang="en-US" dirty="0" err="1"/>
              <a:t>omgivning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bygga</a:t>
            </a:r>
            <a:r>
              <a:rPr lang="en-US" dirty="0"/>
              <a:t> </a:t>
            </a:r>
            <a:r>
              <a:rPr lang="en-US" dirty="0" err="1"/>
              <a:t>mer</a:t>
            </a:r>
            <a:r>
              <a:rPr lang="en-US" dirty="0"/>
              <a:t> </a:t>
            </a:r>
            <a:r>
              <a:rPr lang="en-US" dirty="0" err="1"/>
              <a:t>funktionella</a:t>
            </a:r>
            <a:r>
              <a:rPr lang="en-US" dirty="0"/>
              <a:t> </a:t>
            </a:r>
            <a:r>
              <a:rPr lang="en-US" dirty="0" err="1"/>
              <a:t>relationer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det </a:t>
            </a:r>
            <a:r>
              <a:rPr lang="en-US" dirty="0" err="1"/>
              <a:t>stöd</a:t>
            </a:r>
            <a:r>
              <a:rPr lang="en-US" dirty="0"/>
              <a:t>, </a:t>
            </a:r>
            <a:r>
              <a:rPr lang="en-US" dirty="0" err="1"/>
              <a:t>förståelse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validering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behövs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hjälpa</a:t>
            </a:r>
            <a:r>
              <a:rPr lang="en-US" dirty="0"/>
              <a:t> </a:t>
            </a:r>
            <a:r>
              <a:rPr lang="en-US" dirty="0" err="1"/>
              <a:t>omgivningen</a:t>
            </a:r>
            <a:r>
              <a:rPr lang="en-US" dirty="0"/>
              <a:t> med </a:t>
            </a:r>
            <a:r>
              <a:rPr lang="en-US" dirty="0" err="1"/>
              <a:t>färdigheter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kunna</a:t>
            </a:r>
            <a:r>
              <a:rPr lang="en-US" dirty="0"/>
              <a:t> </a:t>
            </a:r>
            <a:r>
              <a:rPr lang="en-US" dirty="0" err="1"/>
              <a:t>tillgodose</a:t>
            </a:r>
            <a:r>
              <a:rPr lang="en-US" dirty="0"/>
              <a:t> det. Kan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familjen</a:t>
            </a:r>
            <a:r>
              <a:rPr lang="en-US" dirty="0"/>
              <a:t>, </a:t>
            </a:r>
            <a:r>
              <a:rPr lang="en-US" dirty="0" err="1"/>
              <a:t>arbetet</a:t>
            </a:r>
            <a:r>
              <a:rPr lang="en-US" dirty="0"/>
              <a:t>, </a:t>
            </a:r>
            <a:r>
              <a:rPr lang="en-US" dirty="0" err="1"/>
              <a:t>skola</a:t>
            </a:r>
            <a:r>
              <a:rPr lang="en-US" dirty="0"/>
              <a:t>, </a:t>
            </a:r>
            <a:r>
              <a:rPr lang="en-US" dirty="0" err="1"/>
              <a:t>myndigheter</a:t>
            </a:r>
            <a:r>
              <a:rPr lang="en-US" dirty="0"/>
              <a:t> etc. </a:t>
            </a:r>
            <a:endParaRPr lang="en-US" i="1" dirty="0"/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9260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329184"/>
            <a:ext cx="6251110" cy="94847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200" dirty="0"/>
              <a:t>De fem </a:t>
            </a:r>
            <a:r>
              <a:rPr lang="en-US" sz="7200" dirty="0" err="1"/>
              <a:t>funktionerna</a:t>
            </a:r>
            <a:r>
              <a:rPr lang="en-US" sz="7200" dirty="0"/>
              <a:t> </a:t>
            </a:r>
            <a:endParaRPr lang="en-US" sz="72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1553227"/>
            <a:ext cx="6251110" cy="5304773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1.  </a:t>
            </a:r>
            <a:r>
              <a:rPr lang="en-US" sz="2400" dirty="0" err="1"/>
              <a:t>Hjälpa</a:t>
            </a:r>
            <a:r>
              <a:rPr lang="en-US" sz="2400" dirty="0"/>
              <a:t> </a:t>
            </a:r>
            <a:r>
              <a:rPr lang="en-US" sz="2400" dirty="0" err="1"/>
              <a:t>personen</a:t>
            </a:r>
            <a:r>
              <a:rPr lang="en-US" sz="2400" dirty="0"/>
              <a:t> </a:t>
            </a:r>
            <a:r>
              <a:rPr lang="en-US" sz="2400" dirty="0" err="1"/>
              <a:t>öka</a:t>
            </a:r>
            <a:r>
              <a:rPr lang="en-US" sz="2400" dirty="0"/>
              <a:t> </a:t>
            </a:r>
            <a:r>
              <a:rPr lang="en-US" sz="2400" dirty="0" err="1"/>
              <a:t>motivationen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samarbeta</a:t>
            </a:r>
            <a:r>
              <a:rPr lang="en-US" sz="2400" dirty="0"/>
              <a:t> </a:t>
            </a:r>
            <a:r>
              <a:rPr lang="en-US" sz="2400" dirty="0" err="1"/>
              <a:t>kring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minska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ersätta</a:t>
            </a:r>
            <a:r>
              <a:rPr lang="en-US" sz="2400" dirty="0"/>
              <a:t> </a:t>
            </a:r>
            <a:r>
              <a:rPr lang="en-US" sz="2400" dirty="0" err="1"/>
              <a:t>problembeteenden</a:t>
            </a:r>
            <a:r>
              <a:rPr lang="en-US" sz="2400" dirty="0"/>
              <a:t> med    </a:t>
            </a:r>
            <a:r>
              <a:rPr lang="en-US" sz="2400" dirty="0" err="1"/>
              <a:t>färdigheter</a:t>
            </a:r>
            <a:r>
              <a:rPr lang="en-US" sz="2400" i="1" dirty="0"/>
              <a:t>. </a:t>
            </a:r>
          </a:p>
          <a:p>
            <a:pPr marL="685800" indent="-457200">
              <a:lnSpc>
                <a:spcPct val="100000"/>
              </a:lnSpc>
            </a:pPr>
            <a:r>
              <a:rPr lang="en-US" b="1" dirty="0" err="1"/>
              <a:t>Primärt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individualterapi</a:t>
            </a:r>
            <a:r>
              <a:rPr lang="en-US" b="1" dirty="0"/>
              <a:t> men </a:t>
            </a:r>
            <a:r>
              <a:rPr lang="en-US" b="1" dirty="0" err="1"/>
              <a:t>även</a:t>
            </a:r>
            <a:r>
              <a:rPr lang="en-US" b="1" dirty="0"/>
              <a:t> </a:t>
            </a:r>
            <a:r>
              <a:rPr lang="en-US" b="1" dirty="0" err="1"/>
              <a:t>på</a:t>
            </a:r>
            <a:r>
              <a:rPr lang="en-US" b="1" dirty="0"/>
              <a:t> </a:t>
            </a:r>
            <a:r>
              <a:rPr lang="en-US" b="1" dirty="0" err="1"/>
              <a:t>andra</a:t>
            </a:r>
            <a:r>
              <a:rPr lang="en-US" b="1" dirty="0"/>
              <a:t> </a:t>
            </a:r>
            <a:r>
              <a:rPr lang="en-US" b="1" dirty="0" err="1"/>
              <a:t>sätt</a:t>
            </a:r>
            <a:r>
              <a:rPr lang="en-US" b="1" dirty="0"/>
              <a:t> </a:t>
            </a:r>
            <a:r>
              <a:rPr lang="en-US" b="1" dirty="0" err="1"/>
              <a:t>beroende</a:t>
            </a:r>
            <a:r>
              <a:rPr lang="en-US" b="1" dirty="0"/>
              <a:t> av </a:t>
            </a:r>
            <a:r>
              <a:rPr lang="en-US" b="1" dirty="0" err="1"/>
              <a:t>vilken</a:t>
            </a:r>
            <a:r>
              <a:rPr lang="en-US" b="1" dirty="0"/>
              <a:t> </a:t>
            </a:r>
            <a:r>
              <a:rPr lang="en-US" b="1" dirty="0" err="1"/>
              <a:t>typ</a:t>
            </a:r>
            <a:r>
              <a:rPr lang="en-US" b="1" dirty="0"/>
              <a:t> av </a:t>
            </a:r>
            <a:r>
              <a:rPr lang="en-US" b="1" dirty="0" err="1"/>
              <a:t>behandlingkontext</a:t>
            </a:r>
            <a:r>
              <a:rPr lang="en-US" b="1" dirty="0"/>
              <a:t> de </a:t>
            </a:r>
            <a:r>
              <a:rPr lang="en-US" b="1" dirty="0" err="1"/>
              <a:t>befinner</a:t>
            </a:r>
            <a:r>
              <a:rPr lang="en-US" b="1" dirty="0"/>
              <a:t> sig </a:t>
            </a:r>
            <a:r>
              <a:rPr lang="en-US" b="1" dirty="0" err="1"/>
              <a:t>i</a:t>
            </a:r>
            <a:r>
              <a:rPr lang="en-US" b="1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2.  </a:t>
            </a:r>
            <a:r>
              <a:rPr lang="en-US" sz="2400" dirty="0" err="1"/>
              <a:t>Hjälpa</a:t>
            </a:r>
            <a:r>
              <a:rPr lang="en-US" sz="2400" dirty="0"/>
              <a:t> </a:t>
            </a:r>
            <a:r>
              <a:rPr lang="en-US" sz="2400" dirty="0" err="1"/>
              <a:t>personen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lära</a:t>
            </a:r>
            <a:r>
              <a:rPr lang="en-US" sz="2400" dirty="0"/>
              <a:t> sig 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psykologiska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sociala</a:t>
            </a:r>
            <a:r>
              <a:rPr lang="en-US" sz="2400" dirty="0"/>
              <a:t> </a:t>
            </a:r>
            <a:r>
              <a:rPr lang="en-US" sz="2400" dirty="0" err="1"/>
              <a:t>färdigheter</a:t>
            </a:r>
            <a:r>
              <a:rPr lang="en-US" sz="2400" dirty="0"/>
              <a:t>.</a:t>
            </a:r>
          </a:p>
          <a:p>
            <a:pPr marL="685800" indent="-457200">
              <a:lnSpc>
                <a:spcPct val="100000"/>
              </a:lnSpc>
            </a:pPr>
            <a:r>
              <a:rPr lang="en-US" b="1" dirty="0" err="1"/>
              <a:t>Oftast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färdighetsträningsgrupp</a:t>
            </a:r>
            <a:r>
              <a:rPr lang="en-US" b="1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3.  </a:t>
            </a:r>
            <a:r>
              <a:rPr lang="en-US" sz="2400" dirty="0" err="1"/>
              <a:t>Hjälpa</a:t>
            </a:r>
            <a:r>
              <a:rPr lang="en-US" sz="2400" dirty="0"/>
              <a:t> </a:t>
            </a:r>
            <a:r>
              <a:rPr lang="en-US" sz="2400" dirty="0" err="1"/>
              <a:t>personen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generalisera</a:t>
            </a:r>
            <a:r>
              <a:rPr lang="en-US" sz="2400" dirty="0"/>
              <a:t> dessa </a:t>
            </a:r>
            <a:r>
              <a:rPr lang="en-US" sz="2400" dirty="0" err="1"/>
              <a:t>färdigheter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vardagen</a:t>
            </a:r>
            <a:r>
              <a:rPr lang="en-US" sz="2400" dirty="0"/>
              <a:t>, i </a:t>
            </a:r>
            <a:r>
              <a:rPr lang="en-US" sz="2400" dirty="0" err="1"/>
              <a:t>situationer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tidigare</a:t>
            </a:r>
            <a:r>
              <a:rPr lang="en-US" sz="2400" dirty="0"/>
              <a:t> </a:t>
            </a:r>
            <a:r>
              <a:rPr lang="en-US" sz="2400" dirty="0" err="1"/>
              <a:t>lockat</a:t>
            </a:r>
            <a:r>
              <a:rPr lang="en-US" sz="2400" dirty="0"/>
              <a:t> </a:t>
            </a:r>
            <a:r>
              <a:rPr lang="en-US" sz="2400" dirty="0" err="1"/>
              <a:t>fram</a:t>
            </a:r>
            <a:r>
              <a:rPr lang="en-US" sz="2400" dirty="0"/>
              <a:t> </a:t>
            </a:r>
            <a:r>
              <a:rPr lang="en-US" sz="2400" dirty="0" err="1"/>
              <a:t>dysfunktionella</a:t>
            </a:r>
            <a:r>
              <a:rPr lang="en-US" sz="2400" dirty="0"/>
              <a:t> </a:t>
            </a:r>
            <a:r>
              <a:rPr lang="en-US" sz="2400" dirty="0" err="1"/>
              <a:t>responser</a:t>
            </a:r>
            <a:r>
              <a:rPr lang="en-US" sz="2400" dirty="0"/>
              <a:t>. </a:t>
            </a:r>
            <a:r>
              <a:rPr lang="en-US" sz="2400" dirty="0" err="1"/>
              <a:t>Kräver</a:t>
            </a:r>
            <a:r>
              <a:rPr lang="en-US" sz="2400" dirty="0"/>
              <a:t> </a:t>
            </a:r>
            <a:r>
              <a:rPr lang="en-US" sz="2400" dirty="0" err="1"/>
              <a:t>ofta</a:t>
            </a:r>
            <a:r>
              <a:rPr lang="en-US" sz="2400" dirty="0"/>
              <a:t> </a:t>
            </a:r>
            <a:r>
              <a:rPr lang="en-US" sz="2400" dirty="0" err="1"/>
              <a:t>detaljerad</a:t>
            </a:r>
            <a:r>
              <a:rPr lang="en-US" sz="2400" dirty="0"/>
              <a:t> </a:t>
            </a:r>
            <a:r>
              <a:rPr lang="en-US" sz="2400" dirty="0" err="1"/>
              <a:t>planering</a:t>
            </a:r>
            <a:r>
              <a:rPr lang="en-US" sz="2400" dirty="0"/>
              <a:t>, </a:t>
            </a:r>
            <a:r>
              <a:rPr lang="en-US" sz="2400" dirty="0" err="1"/>
              <a:t>invivo</a:t>
            </a:r>
            <a:r>
              <a:rPr lang="en-US" sz="2400" dirty="0"/>
              <a:t>, </a:t>
            </a:r>
            <a:r>
              <a:rPr lang="en-US" sz="2400" dirty="0" err="1"/>
              <a:t>coachning</a:t>
            </a:r>
            <a:r>
              <a:rPr lang="en-US" sz="2400" dirty="0"/>
              <a:t>.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öva</a:t>
            </a:r>
            <a:r>
              <a:rPr lang="en-US" sz="2400" dirty="0"/>
              <a:t> “in the real world”. </a:t>
            </a:r>
          </a:p>
          <a:p>
            <a:pPr marL="685800" indent="-457200">
              <a:lnSpc>
                <a:spcPct val="100000"/>
              </a:lnSpc>
            </a:pPr>
            <a:r>
              <a:rPr lang="en-US" b="1" dirty="0"/>
              <a:t>Ser </a:t>
            </a:r>
            <a:r>
              <a:rPr lang="en-US" b="1" dirty="0" err="1"/>
              <a:t>olika</a:t>
            </a:r>
            <a:r>
              <a:rPr lang="en-US" b="1" dirty="0"/>
              <a:t> </a:t>
            </a:r>
            <a:r>
              <a:rPr lang="en-US" b="1" dirty="0" err="1"/>
              <a:t>ut</a:t>
            </a:r>
            <a:r>
              <a:rPr lang="en-US" b="1" dirty="0"/>
              <a:t> </a:t>
            </a:r>
            <a:r>
              <a:rPr lang="en-US" b="1" dirty="0" err="1"/>
              <a:t>beroende</a:t>
            </a:r>
            <a:r>
              <a:rPr lang="en-US" b="1" dirty="0"/>
              <a:t> av </a:t>
            </a:r>
            <a:r>
              <a:rPr lang="en-US" b="1" dirty="0" err="1"/>
              <a:t>behandlingskontext</a:t>
            </a:r>
            <a:r>
              <a:rPr lang="en-US" b="1" dirty="0"/>
              <a:t>. </a:t>
            </a:r>
            <a:r>
              <a:rPr lang="en-US" b="1" dirty="0" err="1"/>
              <a:t>Telefonkonsultation</a:t>
            </a:r>
            <a:r>
              <a:rPr lang="en-US" sz="2400" b="1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4.  </a:t>
            </a:r>
            <a:r>
              <a:rPr lang="en-US" sz="2400" dirty="0" err="1"/>
              <a:t>Sörja</a:t>
            </a:r>
            <a:r>
              <a:rPr lang="en-US" sz="2400" dirty="0"/>
              <a:t> </a:t>
            </a:r>
            <a:r>
              <a:rPr lang="en-US" sz="2400" dirty="0" err="1"/>
              <a:t>för</a:t>
            </a:r>
            <a:r>
              <a:rPr lang="en-US" sz="2400" dirty="0"/>
              <a:t> support, </a:t>
            </a:r>
            <a:r>
              <a:rPr lang="en-US" sz="2400" dirty="0" err="1"/>
              <a:t>validering</a:t>
            </a:r>
            <a:r>
              <a:rPr lang="en-US" sz="2400" dirty="0"/>
              <a:t>, </a:t>
            </a:r>
            <a:r>
              <a:rPr lang="en-US" sz="2400" dirty="0" err="1"/>
              <a:t>problemlösning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färdighetsträning</a:t>
            </a:r>
            <a:r>
              <a:rPr lang="en-US" sz="2400" dirty="0"/>
              <a:t> </a:t>
            </a:r>
            <a:r>
              <a:rPr lang="en-US" sz="2400" dirty="0" err="1"/>
              <a:t>för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öka</a:t>
            </a:r>
            <a:r>
              <a:rPr lang="en-US" sz="2400" dirty="0"/>
              <a:t> motivation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färdigheter</a:t>
            </a:r>
            <a:r>
              <a:rPr lang="en-US" sz="2400" dirty="0"/>
              <a:t> hos </a:t>
            </a:r>
            <a:r>
              <a:rPr lang="en-US" sz="2400" dirty="0" err="1"/>
              <a:t>terapeuterna</a:t>
            </a:r>
            <a:r>
              <a:rPr lang="en-US" sz="2400" dirty="0"/>
              <a:t>. </a:t>
            </a:r>
          </a:p>
          <a:p>
            <a:pPr marL="685800" indent="-457200">
              <a:lnSpc>
                <a:spcPct val="100000"/>
              </a:lnSpc>
            </a:pPr>
            <a:r>
              <a:rPr lang="en-US" sz="2600" b="1" dirty="0" err="1"/>
              <a:t>Konsultationsteamet</a:t>
            </a:r>
            <a:endParaRPr lang="en-US" sz="2600" b="1" dirty="0"/>
          </a:p>
          <a:p>
            <a:pPr>
              <a:lnSpc>
                <a:spcPct val="100000"/>
              </a:lnSpc>
            </a:pPr>
            <a:r>
              <a:rPr lang="en-US" sz="2400" dirty="0"/>
              <a:t>5.  </a:t>
            </a:r>
            <a:r>
              <a:rPr lang="en-US" sz="2400" dirty="0" err="1"/>
              <a:t>Hjälpa</a:t>
            </a:r>
            <a:r>
              <a:rPr lang="en-US" sz="2400" dirty="0"/>
              <a:t> </a:t>
            </a:r>
            <a:r>
              <a:rPr lang="en-US" sz="2400" dirty="0" err="1"/>
              <a:t>personen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hantera</a:t>
            </a:r>
            <a:r>
              <a:rPr lang="en-US" sz="2400" dirty="0"/>
              <a:t> sin </a:t>
            </a:r>
            <a:r>
              <a:rPr lang="en-US" sz="2400" dirty="0" err="1"/>
              <a:t>omgivning</a:t>
            </a:r>
            <a:r>
              <a:rPr lang="en-US" sz="2400" dirty="0"/>
              <a:t> </a:t>
            </a:r>
            <a:r>
              <a:rPr lang="en-US" sz="2400" dirty="0" err="1"/>
              <a:t>för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bygga</a:t>
            </a:r>
            <a:r>
              <a:rPr lang="en-US" sz="2400" dirty="0"/>
              <a:t> </a:t>
            </a:r>
            <a:r>
              <a:rPr lang="en-US" sz="2400" dirty="0" err="1"/>
              <a:t>mer</a:t>
            </a:r>
            <a:r>
              <a:rPr lang="en-US" sz="2400" dirty="0"/>
              <a:t> </a:t>
            </a:r>
            <a:r>
              <a:rPr lang="en-US" sz="2400" dirty="0" err="1"/>
              <a:t>funktionella</a:t>
            </a:r>
            <a:r>
              <a:rPr lang="en-US" sz="2400" dirty="0"/>
              <a:t> </a:t>
            </a:r>
            <a:r>
              <a:rPr lang="en-US" sz="2400" dirty="0" err="1"/>
              <a:t>relationer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få</a:t>
            </a:r>
            <a:r>
              <a:rPr lang="en-US" sz="2400" dirty="0"/>
              <a:t> det </a:t>
            </a:r>
            <a:r>
              <a:rPr lang="en-US" sz="2400" dirty="0" err="1"/>
              <a:t>stöd</a:t>
            </a:r>
            <a:r>
              <a:rPr lang="en-US" sz="2400" dirty="0"/>
              <a:t>, </a:t>
            </a:r>
            <a:r>
              <a:rPr lang="en-US" sz="2400" dirty="0" err="1"/>
              <a:t>förståelse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validering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behövs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hjälpa</a:t>
            </a:r>
            <a:r>
              <a:rPr lang="en-US" sz="2400" dirty="0"/>
              <a:t> </a:t>
            </a:r>
            <a:r>
              <a:rPr lang="en-US" sz="2400" dirty="0" err="1"/>
              <a:t>omgivningen</a:t>
            </a:r>
            <a:r>
              <a:rPr lang="en-US" sz="2400" dirty="0"/>
              <a:t> med </a:t>
            </a:r>
            <a:r>
              <a:rPr lang="en-US" sz="2400" dirty="0" err="1"/>
              <a:t>färdigheter</a:t>
            </a:r>
            <a:r>
              <a:rPr lang="en-US" sz="2400" dirty="0"/>
              <a:t> </a:t>
            </a:r>
            <a:r>
              <a:rPr lang="en-US" sz="2400" dirty="0" err="1"/>
              <a:t>för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kunna</a:t>
            </a:r>
            <a:r>
              <a:rPr lang="en-US" sz="2400" dirty="0"/>
              <a:t> </a:t>
            </a:r>
            <a:r>
              <a:rPr lang="en-US" sz="2400" dirty="0" err="1"/>
              <a:t>tillgodose</a:t>
            </a:r>
            <a:r>
              <a:rPr lang="en-US" sz="2400" dirty="0"/>
              <a:t> det. Kan </a:t>
            </a:r>
            <a:r>
              <a:rPr lang="en-US" sz="2400" dirty="0" err="1"/>
              <a:t>vara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familjen</a:t>
            </a:r>
            <a:r>
              <a:rPr lang="en-US" sz="2400" dirty="0"/>
              <a:t>, </a:t>
            </a:r>
            <a:r>
              <a:rPr lang="en-US" sz="2400" dirty="0" err="1"/>
              <a:t>arbetet</a:t>
            </a:r>
            <a:r>
              <a:rPr lang="en-US" sz="2400" dirty="0"/>
              <a:t>, </a:t>
            </a:r>
            <a:r>
              <a:rPr lang="en-US" sz="2400" dirty="0" err="1"/>
              <a:t>skola</a:t>
            </a:r>
            <a:r>
              <a:rPr lang="en-US" sz="2400" dirty="0"/>
              <a:t>, </a:t>
            </a:r>
            <a:r>
              <a:rPr lang="en-US" sz="2400" dirty="0" err="1"/>
              <a:t>myndigheter</a:t>
            </a:r>
            <a:r>
              <a:rPr lang="en-US" sz="2400" dirty="0"/>
              <a:t> etc. </a:t>
            </a:r>
            <a:endParaRPr lang="en-US" sz="2400" i="1" dirty="0"/>
          </a:p>
          <a:p>
            <a:pPr marL="685800" indent="-457200">
              <a:lnSpc>
                <a:spcPct val="100000"/>
              </a:lnSpc>
            </a:pPr>
            <a:r>
              <a:rPr lang="en-US" sz="2600" b="1" dirty="0" err="1"/>
              <a:t>Informationsmöten</a:t>
            </a:r>
            <a:r>
              <a:rPr lang="en-US" sz="2600" b="1" dirty="0"/>
              <a:t>, </a:t>
            </a:r>
            <a:r>
              <a:rPr lang="en-US" sz="2600" b="1" dirty="0" err="1"/>
              <a:t>familjeband</a:t>
            </a:r>
            <a:r>
              <a:rPr lang="en-US" sz="2600" b="1" dirty="0"/>
              <a:t>, </a:t>
            </a:r>
            <a:r>
              <a:rPr lang="en-US" sz="2600" b="1" dirty="0" err="1"/>
              <a:t>föräldrarfärdighetsträning</a:t>
            </a:r>
            <a:r>
              <a:rPr lang="en-US" sz="2600" b="1" dirty="0"/>
              <a:t> etc.</a:t>
            </a:r>
            <a:r>
              <a:rPr lang="en-US" sz="2600" b="1" i="1" dirty="0"/>
              <a:t>	</a:t>
            </a:r>
          </a:p>
          <a:p>
            <a:endParaRPr lang="sv-SE" sz="2400" b="1" dirty="0"/>
          </a:p>
          <a:p>
            <a:endParaRPr lang="sv-SE" sz="24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0" y="100208"/>
            <a:ext cx="4657344" cy="7086966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4766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329184"/>
            <a:ext cx="625111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sz="7200" dirty="0">
                <a:cs typeface="Calibri" panose="020F0502020204030204" pitchFamily="34" charset="0"/>
              </a:rPr>
              <a:t>Strukturera teamet</a:t>
            </a:r>
            <a:endParaRPr lang="en-US" sz="72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3307872"/>
            <a:ext cx="6251110" cy="322094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sv-SE" sz="2400" dirty="0"/>
              <a:t>Alla fem funktionerna behöver ha möjlighet att tillgodoses när man skapar ett team</a:t>
            </a:r>
          </a:p>
          <a:p>
            <a:pPr>
              <a:lnSpc>
                <a:spcPct val="100000"/>
              </a:lnSpc>
            </a:pPr>
            <a:endParaRPr lang="sv-SE" sz="2400" dirty="0"/>
          </a:p>
          <a:p>
            <a:pPr>
              <a:lnSpc>
                <a:spcPct val="100000"/>
              </a:lnSpc>
            </a:pPr>
            <a:r>
              <a:rPr lang="sv-SE" sz="2400" dirty="0"/>
              <a:t>Informera och hjälpa organisationen förstå funktionen av en omfattande behandling</a:t>
            </a:r>
          </a:p>
          <a:p>
            <a:pPr>
              <a:lnSpc>
                <a:spcPct val="100000"/>
              </a:lnSpc>
            </a:pPr>
            <a:endParaRPr lang="sv-SE" sz="2400" dirty="0"/>
          </a:p>
          <a:p>
            <a:pPr>
              <a:lnSpc>
                <a:spcPct val="100000"/>
              </a:lnSpc>
            </a:pPr>
            <a:r>
              <a:rPr lang="sv-SE" sz="2400" dirty="0"/>
              <a:t>Alla deltagare i konsultationsteamet behöver förstå funktionerna.</a:t>
            </a:r>
          </a:p>
          <a:p>
            <a:pPr>
              <a:lnSpc>
                <a:spcPct val="100000"/>
              </a:lnSpc>
            </a:pPr>
            <a:endParaRPr lang="sv-SE" sz="2400" dirty="0"/>
          </a:p>
          <a:p>
            <a:endParaRPr lang="sv-SE" sz="2400" dirty="0"/>
          </a:p>
          <a:p>
            <a:pPr marL="228600">
              <a:lnSpc>
                <a:spcPct val="100000"/>
              </a:lnSpc>
            </a:pPr>
            <a:endParaRPr lang="en-US" sz="2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7165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9474" y="329184"/>
            <a:ext cx="7390356" cy="17830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dirty="0" err="1"/>
              <a:t>Vad</a:t>
            </a:r>
            <a:r>
              <a:rPr lang="en-US" sz="4400" dirty="0"/>
              <a:t> </a:t>
            </a:r>
            <a:r>
              <a:rPr lang="en-US" sz="4400" dirty="0" err="1"/>
              <a:t>kan</a:t>
            </a:r>
            <a:r>
              <a:rPr lang="en-US" sz="4400" dirty="0"/>
              <a:t> </a:t>
            </a:r>
            <a:r>
              <a:rPr lang="en-US" sz="4400" dirty="0" err="1"/>
              <a:t>då</a:t>
            </a:r>
            <a:r>
              <a:rPr lang="en-US" sz="4400" dirty="0"/>
              <a:t> dessa fem </a:t>
            </a:r>
            <a:r>
              <a:rPr lang="en-US" sz="4400" dirty="0" err="1"/>
              <a:t>funktioner</a:t>
            </a:r>
            <a:r>
              <a:rPr lang="en-US" sz="4400" dirty="0"/>
              <a:t> </a:t>
            </a:r>
            <a:r>
              <a:rPr lang="en-US" sz="4400" dirty="0" err="1"/>
              <a:t>Hjälpa</a:t>
            </a:r>
            <a:r>
              <a:rPr lang="en-US" sz="4400" dirty="0"/>
              <a:t> </a:t>
            </a:r>
            <a:r>
              <a:rPr lang="en-US" sz="4400" dirty="0" err="1"/>
              <a:t>oss</a:t>
            </a:r>
            <a:r>
              <a:rPr lang="en-US" sz="4400" dirty="0"/>
              <a:t> med </a:t>
            </a:r>
            <a:r>
              <a:rPr lang="en-US" sz="4400" dirty="0" err="1"/>
              <a:t>i</a:t>
            </a:r>
            <a:r>
              <a:rPr lang="en-US" sz="4400" dirty="0"/>
              <a:t> det </a:t>
            </a:r>
            <a:r>
              <a:rPr lang="en-US" sz="4400" dirty="0" err="1"/>
              <a:t>praktiska</a:t>
            </a:r>
            <a:r>
              <a:rPr lang="en-US" sz="4400" dirty="0"/>
              <a:t> </a:t>
            </a:r>
            <a:r>
              <a:rPr lang="en-US" sz="4400" dirty="0" err="1"/>
              <a:t>arbetet</a:t>
            </a:r>
            <a:r>
              <a:rPr lang="en-US" sz="4400" dirty="0"/>
              <a:t>? </a:t>
            </a:r>
            <a:r>
              <a:rPr lang="en-US" sz="2800" dirty="0" err="1"/>
              <a:t>T.ex</a:t>
            </a:r>
            <a:endParaRPr lang="en-US" sz="44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2279737"/>
            <a:ext cx="6752276" cy="4409162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dirty="0" err="1"/>
              <a:t>Stämmer</a:t>
            </a:r>
            <a:r>
              <a:rPr lang="en-US" sz="2400" dirty="0"/>
              <a:t> </a:t>
            </a:r>
            <a:r>
              <a:rPr lang="en-US" sz="2400" dirty="0" err="1"/>
              <a:t>inklu</a:t>
            </a:r>
            <a:r>
              <a:rPr lang="en-US" sz="2400" dirty="0"/>
              <a:t>/</a:t>
            </a:r>
            <a:r>
              <a:rPr lang="en-US" sz="2400" dirty="0" err="1"/>
              <a:t>exkl</a:t>
            </a:r>
            <a:r>
              <a:rPr lang="en-US" sz="2400" dirty="0"/>
              <a:t> </a:t>
            </a:r>
            <a:r>
              <a:rPr lang="en-US" sz="2400" dirty="0" err="1"/>
              <a:t>kriterierna</a:t>
            </a:r>
            <a:r>
              <a:rPr lang="en-US" sz="2400" dirty="0"/>
              <a:t> med </a:t>
            </a:r>
            <a:r>
              <a:rPr lang="en-US" sz="2400" dirty="0" err="1"/>
              <a:t>kompetensen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teamet</a:t>
            </a:r>
            <a:r>
              <a:rPr lang="en-US" sz="2400" dirty="0"/>
              <a:t>? 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Finns </a:t>
            </a:r>
            <a:r>
              <a:rPr lang="en-US" sz="2400" dirty="0" err="1"/>
              <a:t>tillräcklig</a:t>
            </a:r>
            <a:r>
              <a:rPr lang="en-US" sz="2400" dirty="0"/>
              <a:t> </a:t>
            </a:r>
            <a:r>
              <a:rPr lang="en-US" sz="2400" dirty="0" err="1"/>
              <a:t>kompetens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teamet</a:t>
            </a:r>
            <a:r>
              <a:rPr lang="en-US" sz="2400" dirty="0"/>
              <a:t>?     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Kan </a:t>
            </a:r>
            <a:r>
              <a:rPr lang="en-US" sz="2400" dirty="0" err="1"/>
              <a:t>individualterapeuten</a:t>
            </a:r>
            <a:r>
              <a:rPr lang="en-US" sz="2400" dirty="0"/>
              <a:t> </a:t>
            </a:r>
            <a:r>
              <a:rPr lang="en-US" sz="2400" dirty="0" err="1"/>
              <a:t>färdigheterna</a:t>
            </a:r>
            <a:r>
              <a:rPr lang="en-US" sz="2400" dirty="0"/>
              <a:t>? 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Har </a:t>
            </a:r>
            <a:r>
              <a:rPr lang="en-US" sz="2400" dirty="0" err="1"/>
              <a:t>individualterapeuten</a:t>
            </a:r>
            <a:r>
              <a:rPr lang="en-US" sz="2400" dirty="0"/>
              <a:t> det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behövs</a:t>
            </a:r>
            <a:r>
              <a:rPr lang="en-US" sz="2400" dirty="0"/>
              <a:t> till </a:t>
            </a:r>
            <a:r>
              <a:rPr lang="en-US" sz="2400" dirty="0" err="1"/>
              <a:t>nästa</a:t>
            </a:r>
            <a:r>
              <a:rPr lang="en-US" sz="2400" dirty="0"/>
              <a:t> </a:t>
            </a:r>
            <a:r>
              <a:rPr lang="en-US" sz="2400" dirty="0" err="1"/>
              <a:t>vecka</a:t>
            </a:r>
            <a:r>
              <a:rPr lang="en-US" sz="2400" dirty="0"/>
              <a:t>?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Hur</a:t>
            </a:r>
            <a:r>
              <a:rPr lang="en-US" sz="2400" dirty="0"/>
              <a:t> ska </a:t>
            </a:r>
            <a:r>
              <a:rPr lang="en-US" sz="2400" dirty="0" err="1"/>
              <a:t>färdighetsträningen</a:t>
            </a:r>
            <a:r>
              <a:rPr lang="en-US" sz="2400" dirty="0"/>
              <a:t> </a:t>
            </a:r>
            <a:r>
              <a:rPr lang="en-US" sz="2400" dirty="0" err="1"/>
              <a:t>läggas</a:t>
            </a:r>
            <a:r>
              <a:rPr lang="en-US" sz="2400" dirty="0"/>
              <a:t> </a:t>
            </a:r>
            <a:r>
              <a:rPr lang="en-US" sz="2400" dirty="0" err="1"/>
              <a:t>upp</a:t>
            </a:r>
            <a:r>
              <a:rPr lang="en-US" sz="2400" dirty="0"/>
              <a:t>?     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Vad</a:t>
            </a:r>
            <a:r>
              <a:rPr lang="en-US" sz="2400" dirty="0"/>
              <a:t> </a:t>
            </a:r>
            <a:r>
              <a:rPr lang="en-US" sz="2400" dirty="0" err="1"/>
              <a:t>behövs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patientens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teamets</a:t>
            </a:r>
            <a:r>
              <a:rPr lang="en-US" sz="2400" dirty="0"/>
              <a:t> </a:t>
            </a:r>
            <a:r>
              <a:rPr lang="en-US" sz="2400" dirty="0" err="1"/>
              <a:t>omgivning</a:t>
            </a:r>
            <a:r>
              <a:rPr lang="en-US" sz="2400" dirty="0"/>
              <a:t>, </a:t>
            </a:r>
            <a:r>
              <a:rPr lang="en-US" sz="2400" dirty="0" err="1"/>
              <a:t>vårdgrannar</a:t>
            </a:r>
            <a:r>
              <a:rPr lang="en-US" sz="2400" dirty="0"/>
              <a:t>, </a:t>
            </a:r>
            <a:r>
              <a:rPr lang="en-US" sz="2400" dirty="0" err="1"/>
              <a:t>familj</a:t>
            </a:r>
            <a:r>
              <a:rPr lang="en-US" sz="2400" dirty="0"/>
              <a:t>, </a:t>
            </a:r>
            <a:r>
              <a:rPr lang="en-US" sz="2400" dirty="0" err="1"/>
              <a:t>organisation</a:t>
            </a:r>
            <a:r>
              <a:rPr lang="en-US" sz="2400" dirty="0"/>
              <a:t> </a:t>
            </a:r>
            <a:r>
              <a:rPr lang="en-US" sz="2400" dirty="0" err="1"/>
              <a:t>etc</a:t>
            </a:r>
            <a:r>
              <a:rPr lang="en-US" sz="2400" dirty="0"/>
              <a:t>?     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Hur</a:t>
            </a:r>
            <a:r>
              <a:rPr lang="en-US" sz="2400" dirty="0"/>
              <a:t> ska </a:t>
            </a:r>
            <a:r>
              <a:rPr lang="en-US" sz="2400" dirty="0" err="1"/>
              <a:t>generaliseringen</a:t>
            </a:r>
            <a:r>
              <a:rPr lang="en-US" sz="2400" dirty="0"/>
              <a:t> </a:t>
            </a:r>
            <a:r>
              <a:rPr lang="en-US" sz="2400" dirty="0" err="1"/>
              <a:t>gå</a:t>
            </a:r>
            <a:r>
              <a:rPr lang="en-US" sz="2400" dirty="0"/>
              <a:t> till?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Hur</a:t>
            </a:r>
            <a:r>
              <a:rPr lang="en-US" sz="2400" dirty="0"/>
              <a:t> </a:t>
            </a:r>
            <a:r>
              <a:rPr lang="en-US" sz="2400" dirty="0" err="1"/>
              <a:t>säkerställs</a:t>
            </a:r>
            <a:r>
              <a:rPr lang="en-US" sz="2400" dirty="0"/>
              <a:t> </a:t>
            </a:r>
            <a:r>
              <a:rPr lang="en-US" sz="2400" dirty="0" err="1"/>
              <a:t>generalisering</a:t>
            </a:r>
            <a:r>
              <a:rPr lang="en-US" sz="2400" dirty="0"/>
              <a:t>? </a:t>
            </a:r>
          </a:p>
          <a:p>
            <a:pPr>
              <a:lnSpc>
                <a:spcPct val="100000"/>
              </a:lnSpc>
            </a:pPr>
            <a:r>
              <a:rPr lang="en-US" sz="2400" dirty="0" err="1"/>
              <a:t>Vår</a:t>
            </a:r>
            <a:r>
              <a:rPr lang="en-US" sz="2400" dirty="0"/>
              <a:t> chef </a:t>
            </a:r>
            <a:r>
              <a:rPr lang="en-US" sz="2400" dirty="0" err="1"/>
              <a:t>tycker</a:t>
            </a:r>
            <a:r>
              <a:rPr lang="en-US" sz="2400" dirty="0"/>
              <a:t> det </a:t>
            </a:r>
            <a:r>
              <a:rPr lang="en-US" sz="2400" dirty="0" err="1"/>
              <a:t>är</a:t>
            </a:r>
            <a:r>
              <a:rPr lang="en-US" sz="2400" dirty="0"/>
              <a:t> </a:t>
            </a:r>
            <a:r>
              <a:rPr lang="en-US" sz="2400" dirty="0" err="1"/>
              <a:t>onödigt</a:t>
            </a:r>
            <a:r>
              <a:rPr lang="en-US" sz="2400" dirty="0"/>
              <a:t> med </a:t>
            </a:r>
            <a:r>
              <a:rPr lang="en-US" sz="2400" dirty="0" err="1"/>
              <a:t>telefonen</a:t>
            </a:r>
            <a:r>
              <a:rPr lang="en-US" sz="2400" dirty="0"/>
              <a:t>!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     </a:t>
            </a:r>
          </a:p>
          <a:p>
            <a:pPr>
              <a:lnSpc>
                <a:spcPct val="100000"/>
              </a:lnSpc>
            </a:pPr>
            <a:endParaRPr lang="en-US" sz="2400" dirty="0"/>
          </a:p>
          <a:p>
            <a:endParaRPr lang="sv-SE" sz="2400" dirty="0"/>
          </a:p>
          <a:p>
            <a:pPr marL="457200"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6617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02DBAD-3D0B-874E-8A8A-FACF50D6A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6777" y="442913"/>
            <a:ext cx="6891527" cy="2671762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sv-SE" sz="6600" dirty="0">
                <a:cs typeface="Calibri" panose="020F0502020204030204" pitchFamily="34" charset="0"/>
              </a:rPr>
              <a:t>Jag behöver konsultation idag!!!!!!!</a:t>
            </a:r>
            <a:endParaRPr lang="en-US" sz="6600" i="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6B127D9-D764-2146-A41C-67F87050E4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2" y="4772026"/>
            <a:ext cx="6251110" cy="1783080"/>
          </a:xfrm>
        </p:spPr>
        <p:txBody>
          <a:bodyPr vert="horz" lIns="91440" tIns="45720" rIns="91440" bIns="45720" rtlCol="0">
            <a:normAutofit/>
          </a:bodyPr>
          <a:lstStyle/>
          <a:p>
            <a:pPr marL="228600" algn="ctr">
              <a:lnSpc>
                <a:spcPct val="100000"/>
              </a:lnSpc>
            </a:pPr>
            <a:r>
              <a:rPr lang="sv-SE" sz="4000" dirty="0"/>
              <a:t>Hur genomsyrar då ”The Big </a:t>
            </a:r>
            <a:r>
              <a:rPr lang="sv-SE" sz="4000" dirty="0" err="1"/>
              <a:t>Five</a:t>
            </a:r>
            <a:r>
              <a:rPr lang="sv-SE" sz="4000" dirty="0"/>
              <a:t>” konsultationen?</a:t>
            </a:r>
          </a:p>
          <a:p>
            <a:pPr marL="457200" indent="-22860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4000" dirty="0"/>
          </a:p>
        </p:txBody>
      </p:sp>
      <p:pic>
        <p:nvPicPr>
          <p:cNvPr id="4" name="Picture 3" descr="En mörk blå stjärn natt himmel">
            <a:extLst>
              <a:ext uri="{FF2B5EF4-FFF2-40B4-BE49-F238E27FC236}">
                <a16:creationId xmlns:a16="http://schemas.microsoft.com/office/drawing/2014/main" id="{2A8F665C-F8A6-4408-95B1-FECECEC04F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45" r="30646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87734921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B2131"/>
      </a:dk2>
      <a:lt2>
        <a:srgbClr val="F0F3F2"/>
      </a:lt2>
      <a:accent1>
        <a:srgbClr val="E7297B"/>
      </a:accent1>
      <a:accent2>
        <a:srgbClr val="D517B9"/>
      </a:accent2>
      <a:accent3>
        <a:srgbClr val="B429E7"/>
      </a:accent3>
      <a:accent4>
        <a:srgbClr val="5A21D7"/>
      </a:accent4>
      <a:accent5>
        <a:srgbClr val="293CE7"/>
      </a:accent5>
      <a:accent6>
        <a:srgbClr val="1779D5"/>
      </a:accent6>
      <a:hlink>
        <a:srgbClr val="483FBF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549</Words>
  <Application>Microsoft Macintosh PowerPoint</Application>
  <PresentationFormat>Bredbild</PresentationFormat>
  <Paragraphs>71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The Hand Bold</vt:lpstr>
      <vt:lpstr>The Serif Hand Black</vt:lpstr>
      <vt:lpstr>SketchyVTI</vt:lpstr>
      <vt:lpstr>Comprehensive treatment</vt:lpstr>
      <vt:lpstr>Comprehensive Treatment</vt:lpstr>
      <vt:lpstr>En omfattande behandling  DBT -  en behandling som behandlar ”hela” patienten </vt:lpstr>
      <vt:lpstr>PowerPoint-presentation</vt:lpstr>
      <vt:lpstr>De fem funktionerna </vt:lpstr>
      <vt:lpstr>De fem funktionerna </vt:lpstr>
      <vt:lpstr>Strukturera teamet</vt:lpstr>
      <vt:lpstr>Vad kan då dessa fem funktioner Hjälpa oss med i det praktiska arbetet? T.ex</vt:lpstr>
      <vt:lpstr>Jag behöver konsultation idag!!!!!!!</vt:lpstr>
      <vt:lpstr>”Jag behöver hjälp med min patient idag. Hen säger att färdigheterna inte hjälper!”</vt:lpstr>
      <vt:lpstr>……så hur ser det ut i…….. </vt:lpstr>
      <vt:lpstr>Reflektioner – Frågor - Diskussion</vt:lpstr>
      <vt:lpstr>Tack för mig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Comprehensive treatment</dc:title>
  <dc:creator>Anita Linner</dc:creator>
  <cp:lastModifiedBy>Karin Perry</cp:lastModifiedBy>
  <cp:revision>26</cp:revision>
  <dcterms:created xsi:type="dcterms:W3CDTF">2022-02-22T14:32:32Z</dcterms:created>
  <dcterms:modified xsi:type="dcterms:W3CDTF">2022-03-10T17:58:20Z</dcterms:modified>
</cp:coreProperties>
</file>