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71" r:id="rId6"/>
    <p:sldId id="272" r:id="rId7"/>
    <p:sldId id="274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7B44D-E4C7-44A4-8373-9743DB18AB23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4DACC-EC2A-44EB-B153-0B70AC394B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4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DACC-EC2A-44EB-B153-0B70AC394B2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53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Stor</a:t>
            </a:r>
            <a:r>
              <a:rPr lang="sv-SE" baseline="0" dirty="0" smtClean="0"/>
              <a:t> utbildning i Stockholm för seniora DBT-terapeuter som Alan höll i utifrån hans </a:t>
            </a:r>
            <a:r>
              <a:rPr lang="sv-SE" baseline="0" dirty="0" err="1" smtClean="0"/>
              <a:t>nyskapta</a:t>
            </a:r>
            <a:r>
              <a:rPr lang="sv-SE" baseline="0" dirty="0" smtClean="0"/>
              <a:t> skattningsskala. 2010-2013 använde teamet den engelska skalan men mest som diskussions underlag i teamet.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DACC-EC2A-44EB-B153-0B70AC394B2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96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DACC-EC2A-44EB-B153-0B70AC394B2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22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Utbildning i Värnamo.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DACC-EC2A-44EB-B153-0B70AC394B2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87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Ibland skattar vi olika/ser olika saker då berättar man vad man har sett och</a:t>
            </a:r>
            <a:r>
              <a:rPr lang="sv-SE" baseline="0" dirty="0" smtClean="0"/>
              <a:t> hur man har tänkt. Ibland landar vi i ett samförstånd ibland tycker man olika. Viktigt med dialektiken, ingen besitter den objektiva sanningen.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4DACC-EC2A-44EB-B153-0B70AC394B2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44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39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26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62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54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88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68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35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91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9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9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80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83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5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7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AD64-059E-48C2-B109-D45F8621B6FA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3C2699-AFC4-4DD4-BE4D-97FD4E021D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3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Adherenceskattning</a:t>
            </a:r>
            <a:r>
              <a:rPr lang="sv-SE" dirty="0" smtClean="0"/>
              <a:t> i den kliniska vardagen </a:t>
            </a:r>
            <a:br>
              <a:rPr lang="sv-SE" dirty="0" smtClean="0"/>
            </a:br>
            <a:r>
              <a:rPr lang="sv-SE" sz="4000" dirty="0" smtClean="0"/>
              <a:t>- exempel från Örebroteamet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Anna Demetriades och Linda Holländare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84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Utbildning i Värnamo (Allans skala), nu har hela teamet en formell utbildning i </a:t>
            </a:r>
            <a:r>
              <a:rPr lang="sv-SE" dirty="0" err="1" smtClean="0"/>
              <a:t>adherenceskalan</a:t>
            </a:r>
            <a:r>
              <a:rPr lang="sv-SE" dirty="0" smtClean="0"/>
              <a:t>.</a:t>
            </a:r>
          </a:p>
          <a:p>
            <a:r>
              <a:rPr lang="sv-SE" dirty="0" smtClean="0"/>
              <a:t>Nya rutiner skapas. Specifika dagar varannan vecka bestäms när man ska ha sett en film (ej </a:t>
            </a:r>
            <a:r>
              <a:rPr lang="sv-SE" dirty="0" err="1" smtClean="0"/>
              <a:t>teamdag</a:t>
            </a:r>
            <a:r>
              <a:rPr lang="sv-SE" dirty="0" smtClean="0"/>
              <a:t>). Rullande schema skapas så att alla blir skattade. </a:t>
            </a:r>
          </a:p>
          <a:p>
            <a:r>
              <a:rPr lang="sv-SE" dirty="0" smtClean="0"/>
              <a:t>Rutinerna faller snabbt. Folk kom inte till mötena och prioriterade bort att titta och skatta film.</a:t>
            </a:r>
          </a:p>
          <a:p>
            <a:r>
              <a:rPr lang="sv-SE" dirty="0" smtClean="0"/>
              <a:t>Svårt att få till att regelbundet </a:t>
            </a:r>
            <a:r>
              <a:rPr lang="sv-SE" dirty="0" err="1" smtClean="0"/>
              <a:t>samskatta</a:t>
            </a:r>
            <a:r>
              <a:rPr lang="sv-SE" dirty="0" smtClean="0"/>
              <a:t> oss.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Utbildningsresa till USA och besöker Alan i Nevada. </a:t>
            </a:r>
          </a:p>
          <a:p>
            <a:r>
              <a:rPr lang="sv-SE" dirty="0" smtClean="0"/>
              <a:t>Utbildning under fyra dagar både i </a:t>
            </a:r>
            <a:r>
              <a:rPr lang="sv-SE" dirty="0" err="1" smtClean="0"/>
              <a:t>Marshas</a:t>
            </a:r>
            <a:r>
              <a:rPr lang="sv-SE" dirty="0" smtClean="0"/>
              <a:t> skala och Alans skala. 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54" y="3094894"/>
            <a:ext cx="5180662" cy="34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 err="1" smtClean="0"/>
              <a:t>Linehan</a:t>
            </a:r>
            <a:r>
              <a:rPr lang="sv-SE" sz="2400" b="1" dirty="0" smtClean="0"/>
              <a:t> &amp; Korslunds skala</a:t>
            </a:r>
            <a:endParaRPr lang="sv-SE" sz="2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Används vid forskning</a:t>
            </a:r>
          </a:p>
          <a:p>
            <a:r>
              <a:rPr lang="sv-SE" dirty="0" smtClean="0"/>
              <a:t>Även vid utbildning &amp; i kliniskt </a:t>
            </a:r>
          </a:p>
          <a:p>
            <a:pPr marL="0" indent="0">
              <a:buNone/>
            </a:pPr>
            <a:r>
              <a:rPr lang="sv-SE" dirty="0" smtClean="0"/>
              <a:t>arbete</a:t>
            </a:r>
          </a:p>
        </p:txBody>
      </p:sp>
      <p:pic>
        <p:nvPicPr>
          <p:cNvPr id="2050" name="Picture 2" descr="7cc7989d-b35f-4c6a-9b5f-eb9f0992cce1@regionorebro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42240"/>
            <a:ext cx="5036820" cy="67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Efter resan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Fortsätter som innan att skatta efter Alans skala.</a:t>
            </a:r>
          </a:p>
          <a:p>
            <a:r>
              <a:rPr lang="sv-SE" dirty="0" smtClean="0"/>
              <a:t>Försöker ändra omständigheterna kring </a:t>
            </a:r>
            <a:r>
              <a:rPr lang="sv-SE" dirty="0" err="1" smtClean="0"/>
              <a:t>adherence</a:t>
            </a:r>
            <a:r>
              <a:rPr lang="sv-SE" dirty="0" smtClean="0"/>
              <a:t> för att verkligen få till att skatta regelbundet.</a:t>
            </a:r>
          </a:p>
          <a:p>
            <a:r>
              <a:rPr lang="sv-SE" dirty="0"/>
              <a:t>S</a:t>
            </a:r>
            <a:r>
              <a:rPr lang="sv-SE" dirty="0" smtClean="0"/>
              <a:t>er filmerna tillsammans och skattar direkt på plats. Är omständligt och tidskrävande.</a:t>
            </a:r>
          </a:p>
          <a:p>
            <a:r>
              <a:rPr lang="sv-SE" dirty="0" smtClean="0"/>
              <a:t>Samskattningsdagarna med Elizabeth M kommer igång, Linda, Anna och Johan åker på dessa. </a:t>
            </a:r>
          </a:p>
          <a:p>
            <a:r>
              <a:rPr lang="sv-SE" dirty="0" smtClean="0"/>
              <a:t>Teamet börjar sätta mer exakta siffror (1-6), A/L/J tog med sig diskussionerna från samskattningsdagarna till teamet. Och vi skrev ner frågor som kom upp i teamet och tog med oss till nästa samskattning.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836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Samskattningsdagarna ger ökad motivation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Elizabeth M håller i samskattningsdagarna.</a:t>
            </a:r>
          </a:p>
          <a:p>
            <a:r>
              <a:rPr lang="sv-SE" dirty="0" smtClean="0"/>
              <a:t>Filmer från olika terapeuter runt om i landet, ofta filmer från de terapeuter som deltar i samskattningsdagen, dessa får delta gratis och får en grundlig återkoppling av Elizabeth.</a:t>
            </a:r>
          </a:p>
          <a:p>
            <a:r>
              <a:rPr lang="sv-SE" dirty="0" smtClean="0"/>
              <a:t>Utvecklande att träffa andra och diskutera hur man tolkar skalans olika </a:t>
            </a:r>
            <a:r>
              <a:rPr lang="sv-SE" dirty="0" err="1" smtClean="0"/>
              <a:t>items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Elizabeth är facit, har direkt kontakt med Alan och kan återkomma till oss andra kring frågor som uppstår. </a:t>
            </a:r>
          </a:p>
          <a:p>
            <a:r>
              <a:rPr lang="sv-SE" dirty="0" smtClean="0"/>
              <a:t>Diskussioner från samskattningsdagarna vidarebefordras till teamet och håller dialogen igång.</a:t>
            </a:r>
          </a:p>
        </p:txBody>
      </p:sp>
    </p:spTree>
    <p:extLst>
      <p:ext uri="{BB962C8B-B14F-4D97-AF65-F5344CB8AC3E}">
        <p14:creationId xmlns:p14="http://schemas.microsoft.com/office/powerpoint/2010/main" val="41155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2017-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Bestämde att återgå till det som fungerade ganska bra, dvs </a:t>
            </a:r>
            <a:r>
              <a:rPr lang="sv-SE" u="sng" dirty="0" smtClean="0"/>
              <a:t>återkoppla</a:t>
            </a:r>
            <a:r>
              <a:rPr lang="sv-SE" dirty="0" smtClean="0"/>
              <a:t> skattningen samma dag som k-teamet varannan vecka. Rullande schema. </a:t>
            </a:r>
          </a:p>
          <a:p>
            <a:r>
              <a:rPr lang="sv-SE" dirty="0" smtClean="0"/>
              <a:t>Vi bestämmer själva när vi kollar på film. Skattar ibland tillsammans med någon.</a:t>
            </a:r>
          </a:p>
          <a:p>
            <a:r>
              <a:rPr lang="sv-SE" dirty="0" smtClean="0"/>
              <a:t>Deltar även om vi bara sett en liten bit på filmen. Är då tydliga med hur många minuter man sett.</a:t>
            </a:r>
          </a:p>
          <a:p>
            <a:r>
              <a:rPr lang="sv-SE" dirty="0" smtClean="0"/>
              <a:t>I perioder har vi delat upp oss i två grupper för att bli skattade oftare.</a:t>
            </a:r>
          </a:p>
          <a:p>
            <a:r>
              <a:rPr lang="sv-SE" dirty="0" smtClean="0"/>
              <a:t>Ger tre positiva saker, tre saker som man kan öka.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Summering…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När man umgås mycket med </a:t>
            </a:r>
            <a:r>
              <a:rPr lang="sv-SE" dirty="0" err="1" smtClean="0"/>
              <a:t>adherenceskalan</a:t>
            </a:r>
            <a:r>
              <a:rPr lang="sv-SE" dirty="0" smtClean="0"/>
              <a:t> blir man mer uppmärksam på vad en DBT-session ska innehålla.</a:t>
            </a:r>
          </a:p>
          <a:p>
            <a:r>
              <a:rPr lang="sv-SE" dirty="0" smtClean="0"/>
              <a:t>Samskattningsdagarna med Elizabeth har varit mycket viktiga. </a:t>
            </a:r>
          </a:p>
          <a:p>
            <a:r>
              <a:rPr lang="sv-SE" dirty="0" smtClean="0"/>
              <a:t>Blir roligare att ha individualterapi.</a:t>
            </a:r>
          </a:p>
          <a:p>
            <a:r>
              <a:rPr lang="sv-SE" dirty="0" smtClean="0"/>
              <a:t>Blir lättare att se och göra någonting åt sina terapeutunderskott.</a:t>
            </a:r>
          </a:p>
          <a:p>
            <a:r>
              <a:rPr lang="sv-SE" dirty="0" smtClean="0"/>
              <a:t>Man får terapeutidéer när man skattar andras filmer.</a:t>
            </a:r>
          </a:p>
          <a:p>
            <a:r>
              <a:rPr lang="sv-SE" dirty="0" smtClean="0"/>
              <a:t>De nya teammedlemmarna blir överväldigade.</a:t>
            </a:r>
          </a:p>
          <a:p>
            <a:pPr lvl="1"/>
            <a:r>
              <a:rPr lang="sv-SE" dirty="0" smtClean="0"/>
              <a:t>Dela upp skalan, göra en sak i taget.</a:t>
            </a:r>
          </a:p>
          <a:p>
            <a:pPr lvl="1"/>
            <a:r>
              <a:rPr lang="sv-SE" dirty="0" smtClean="0"/>
              <a:t>Börja med strukturen</a:t>
            </a:r>
          </a:p>
          <a:p>
            <a:pPr lvl="1"/>
            <a:r>
              <a:rPr lang="sv-SE" dirty="0" smtClean="0"/>
              <a:t>Sedan validering/acceptansdelen.</a:t>
            </a:r>
          </a:p>
          <a:p>
            <a:pPr lvl="1"/>
            <a:r>
              <a:rPr lang="sv-SE" dirty="0" smtClean="0"/>
              <a:t>Sedan förändringsdelen osv…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79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Utmaningar…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Hitta rutiner så att det blir av.</a:t>
            </a:r>
          </a:p>
          <a:p>
            <a:r>
              <a:rPr lang="sv-SE" dirty="0" smtClean="0"/>
              <a:t>Hjälpa de nya att vilja skatta.</a:t>
            </a:r>
          </a:p>
          <a:p>
            <a:r>
              <a:rPr lang="sv-SE" dirty="0" smtClean="0"/>
              <a:t>Förstå hur ett enskilt item ska tolkas.</a:t>
            </a:r>
          </a:p>
          <a:p>
            <a:r>
              <a:rPr lang="sv-SE" dirty="0" smtClean="0"/>
              <a:t>Få tid sanktionerat från arbetsgivaren att titta på film.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1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Nästa steg?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769" y="1367637"/>
            <a:ext cx="8869680" cy="184419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087" y="3111598"/>
            <a:ext cx="2561918" cy="2920587"/>
          </a:xfrm>
          <a:prstGeom prst="rect">
            <a:avLst/>
          </a:prstGeom>
        </p:spPr>
      </p:pic>
      <p:pic>
        <p:nvPicPr>
          <p:cNvPr id="5122" name="Picture 2" descr="https://images.squarespace-cdn.com/content/v1/610d7fa3dbc3322bc501ff8e/1634677030668-4IKBNL3WM6G17IRQ2PP1/Schmidt+headshot.jpg?format=50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85" y="3111599"/>
            <a:ext cx="1947058" cy="29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.squarespace-cdn.com/content/v1/610d7fa3dbc3322bc501ff8e/1635691857969-9JQE2EBJM19WGZJZX0HB/Harned%2Bheadshot%2B%2528cropped%2529.jpg?format=500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69" y="3111599"/>
            <a:ext cx="2053026" cy="31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76784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oppins"/>
              </a:rPr>
              <a:t>Melanie </a:t>
            </a:r>
            <a:r>
              <a:rPr lang="en-US" dirty="0" err="1">
                <a:solidFill>
                  <a:srgbClr val="000000"/>
                </a:solidFill>
                <a:latin typeface="Poppins"/>
              </a:rPr>
              <a:t>Harned</a:t>
            </a:r>
            <a:r>
              <a:rPr lang="en-US" dirty="0">
                <a:solidFill>
                  <a:srgbClr val="000000"/>
                </a:solidFill>
                <a:latin typeface="Poppins"/>
              </a:rPr>
              <a:t>, PhD, ABPP</a:t>
            </a:r>
          </a:p>
          <a:p>
            <a:r>
              <a:rPr lang="en-US" b="1" i="1" dirty="0">
                <a:solidFill>
                  <a:srgbClr val="000000"/>
                </a:solidFill>
                <a:latin typeface="Poppins"/>
              </a:rPr>
              <a:t>Project Director</a:t>
            </a:r>
            <a:endParaRPr lang="en-US" b="0" i="0" dirty="0">
              <a:solidFill>
                <a:srgbClr val="000000"/>
              </a:solidFill>
              <a:effectLst/>
              <a:latin typeface="Poppin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261449" y="6211669"/>
            <a:ext cx="2408081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Poppins"/>
              </a:rPr>
              <a:t>Sara Schmidt, PhD</a:t>
            </a:r>
          </a:p>
          <a:p>
            <a:r>
              <a:rPr lang="sv-SE" b="1" i="1" dirty="0">
                <a:solidFill>
                  <a:srgbClr val="000000"/>
                </a:solidFill>
                <a:latin typeface="Poppins"/>
              </a:rPr>
              <a:t>Project Co-Director</a:t>
            </a:r>
            <a:endParaRPr lang="sv-SE" b="0" i="0" dirty="0">
              <a:solidFill>
                <a:srgbClr val="000000"/>
              </a:solidFill>
              <a:effectLst/>
              <a:latin typeface="Poppin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115139" y="6211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Poppins"/>
              </a:rPr>
              <a:t>Kathryn Korslund, PhD, ABPP</a:t>
            </a:r>
          </a:p>
          <a:p>
            <a:r>
              <a:rPr lang="sv-SE" b="1" i="1" dirty="0">
                <a:solidFill>
                  <a:srgbClr val="000000"/>
                </a:solidFill>
                <a:latin typeface="Poppins"/>
              </a:rPr>
              <a:t>Project Consultant</a:t>
            </a:r>
            <a:endParaRPr lang="sv-SE" b="0" i="0" dirty="0">
              <a:solidFill>
                <a:srgbClr val="000000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27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2005-2010 </a:t>
            </a:r>
            <a:r>
              <a:rPr lang="sv-SE" dirty="0" err="1" smtClean="0"/>
              <a:t>Adherenspyramiden</a:t>
            </a:r>
            <a:r>
              <a:rPr lang="sv-SE" dirty="0" smtClean="0"/>
              <a:t> </a:t>
            </a:r>
            <a:r>
              <a:rPr lang="sv-SE" sz="2700" dirty="0" smtClean="0"/>
              <a:t>(</a:t>
            </a:r>
            <a:r>
              <a:rPr lang="sv-SE" sz="2700" dirty="0" err="1" smtClean="0"/>
              <a:t>Fruzzetti</a:t>
            </a:r>
            <a:r>
              <a:rPr lang="sv-SE" sz="2700" dirty="0" smtClean="0"/>
              <a:t>, 2001)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Likbent triangel 3"/>
          <p:cNvSpPr/>
          <p:nvPr/>
        </p:nvSpPr>
        <p:spPr>
          <a:xfrm>
            <a:off x="2058047" y="1362189"/>
            <a:ext cx="6586220" cy="4941515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koppling 5"/>
          <p:cNvCxnSpPr/>
          <p:nvPr/>
        </p:nvCxnSpPr>
        <p:spPr>
          <a:xfrm flipV="1">
            <a:off x="2614024" y="5678019"/>
            <a:ext cx="5514536" cy="42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/>
          <p:cNvCxnSpPr/>
          <p:nvPr/>
        </p:nvCxnSpPr>
        <p:spPr>
          <a:xfrm>
            <a:off x="3066757" y="5078437"/>
            <a:ext cx="4712677" cy="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>
            <a:off x="3305908" y="4505075"/>
            <a:ext cx="412183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>
          <a:xfrm flipV="1">
            <a:off x="3766941" y="3832947"/>
            <a:ext cx="3168432" cy="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flipV="1">
            <a:off x="4234375" y="3208869"/>
            <a:ext cx="2293034" cy="1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/>
          <p:cNvCxnSpPr/>
          <p:nvPr/>
        </p:nvCxnSpPr>
        <p:spPr>
          <a:xfrm>
            <a:off x="4670474" y="2513712"/>
            <a:ext cx="14489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2614024" y="5866228"/>
            <a:ext cx="55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Behandlingsstruktur och teori</a:t>
            </a:r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2954215" y="5238774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Bedömning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3305908" y="4599647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Förändring/Beteendeterapi</a:t>
            </a:r>
            <a:endParaRPr lang="sv-SE" dirty="0"/>
          </a:p>
        </p:txBody>
      </p:sp>
      <p:sp>
        <p:nvSpPr>
          <p:cNvPr id="36" name="textruta 35"/>
          <p:cNvSpPr txBox="1"/>
          <p:nvPr/>
        </p:nvSpPr>
        <p:spPr>
          <a:xfrm>
            <a:off x="3903784" y="3966583"/>
            <a:ext cx="303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Acceptans/Validering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4093698" y="3348521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Dialektik</a:t>
            </a:r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3766941" y="2531172"/>
            <a:ext cx="330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Terapeuterna utövar MN </a:t>
            </a:r>
            <a:endParaRPr lang="sv-SE" dirty="0"/>
          </a:p>
          <a:p>
            <a:pPr algn="ctr"/>
            <a:r>
              <a:rPr lang="sv-SE" dirty="0" smtClean="0"/>
              <a:t>i livet &amp; i teamet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4719711" y="1998375"/>
            <a:ext cx="135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/>
              <a:t>Adherence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042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kortversion </a:t>
            </a:r>
            <a:r>
              <a:rPr lang="sv-SE" b="1" dirty="0" err="1" smtClean="0"/>
              <a:t>Adherence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sz="4400" dirty="0"/>
              <a:t> </a:t>
            </a:r>
            <a:r>
              <a:rPr lang="sv-SE" sz="4400" b="1" dirty="0" smtClean="0"/>
              <a:t>Innan </a:t>
            </a:r>
            <a:r>
              <a:rPr lang="sv-SE" sz="4400" b="1" dirty="0"/>
              <a:t>sessionen: 	</a:t>
            </a:r>
            <a:endParaRPr lang="sv-SE" sz="4400" b="1" dirty="0" smtClean="0"/>
          </a:p>
          <a:p>
            <a:pPr marL="0" indent="0">
              <a:buNone/>
            </a:pPr>
            <a:r>
              <a:rPr lang="sv-SE" sz="4400" dirty="0" smtClean="0"/>
              <a:t>1</a:t>
            </a:r>
            <a:r>
              <a:rPr lang="sv-SE" sz="4400" dirty="0"/>
              <a:t>) Var i målhierarkin?</a:t>
            </a:r>
          </a:p>
          <a:p>
            <a:pPr marL="0" indent="0">
              <a:buNone/>
            </a:pPr>
            <a:r>
              <a:rPr lang="sv-SE" sz="4400" dirty="0" smtClean="0"/>
              <a:t>2</a:t>
            </a:r>
            <a:r>
              <a:rPr lang="sv-SE" sz="4400" dirty="0"/>
              <a:t>) Patientens terapimål och livsmål.</a:t>
            </a:r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r>
              <a:rPr lang="sv-SE" sz="4400" b="1" dirty="0"/>
              <a:t>Under sessionen:</a:t>
            </a:r>
            <a:r>
              <a:rPr lang="sv-SE" sz="4400" dirty="0"/>
              <a:t>	</a:t>
            </a:r>
            <a:endParaRPr lang="sv-SE" sz="4400" dirty="0" smtClean="0"/>
          </a:p>
          <a:p>
            <a:pPr marL="0" indent="0">
              <a:buNone/>
            </a:pPr>
            <a:r>
              <a:rPr lang="sv-SE" sz="4400" dirty="0" smtClean="0"/>
              <a:t>3</a:t>
            </a:r>
            <a:r>
              <a:rPr lang="sv-SE" sz="4400" dirty="0"/>
              <a:t>) Gör agenda utifrån veckokort och </a:t>
            </a:r>
            <a:r>
              <a:rPr lang="sv-SE" sz="4400" dirty="0" smtClean="0"/>
              <a:t>  </a:t>
            </a:r>
            <a:r>
              <a:rPr lang="sv-SE" sz="4400" dirty="0"/>
              <a:t>målhierarki.</a:t>
            </a:r>
          </a:p>
          <a:p>
            <a:pPr marL="0" lvl="0" indent="0">
              <a:buNone/>
            </a:pPr>
            <a:r>
              <a:rPr lang="sv-SE" sz="4400" dirty="0" smtClean="0"/>
              <a:t>4) Välj </a:t>
            </a:r>
            <a:r>
              <a:rPr lang="sv-SE" sz="4400" dirty="0"/>
              <a:t>problembeteende.</a:t>
            </a:r>
          </a:p>
          <a:p>
            <a:pPr marL="0" lvl="0" indent="0">
              <a:buNone/>
            </a:pPr>
            <a:r>
              <a:rPr lang="sv-SE" sz="4400" dirty="0" smtClean="0"/>
              <a:t>5) Gör </a:t>
            </a:r>
            <a:r>
              <a:rPr lang="sv-SE" sz="4400" dirty="0"/>
              <a:t>kedjeanalys. Kom ihåg inlärningsteori!</a:t>
            </a:r>
          </a:p>
          <a:p>
            <a:pPr marL="0" lvl="0" indent="0">
              <a:buNone/>
            </a:pPr>
            <a:r>
              <a:rPr lang="sv-SE" sz="4400" dirty="0" smtClean="0"/>
              <a:t>6) Väv </a:t>
            </a:r>
            <a:r>
              <a:rPr lang="sv-SE" sz="4400" dirty="0"/>
              <a:t>in lösningar i kedjan – färdigheter.</a:t>
            </a:r>
          </a:p>
          <a:p>
            <a:pPr marL="0" lvl="0" indent="0">
              <a:buNone/>
            </a:pPr>
            <a:r>
              <a:rPr lang="sv-SE" sz="4400" dirty="0" smtClean="0"/>
              <a:t>7) Öva </a:t>
            </a:r>
            <a:r>
              <a:rPr lang="sv-SE" sz="4400" dirty="0"/>
              <a:t>färdigheter under sessionen.</a:t>
            </a:r>
          </a:p>
          <a:p>
            <a:pPr marL="0" lvl="0" indent="0">
              <a:buNone/>
            </a:pPr>
            <a:r>
              <a:rPr lang="sv-SE" sz="4400" dirty="0" smtClean="0"/>
              <a:t>8) Få </a:t>
            </a:r>
            <a:r>
              <a:rPr lang="sv-SE" sz="4400" dirty="0" err="1"/>
              <a:t>commitment</a:t>
            </a:r>
            <a:r>
              <a:rPr lang="sv-SE" sz="4400" dirty="0"/>
              <a:t> till hemuppgift.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8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annan kortversion</a:t>
            </a:r>
            <a:endParaRPr lang="sv-SE" dirty="0"/>
          </a:p>
        </p:txBody>
      </p:sp>
      <p:pic>
        <p:nvPicPr>
          <p:cNvPr id="17" name="Platshållare för innehåll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741" y="2133600"/>
            <a:ext cx="405034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tredje variant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407" y="2133600"/>
            <a:ext cx="515301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fortsättning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432" y="2133600"/>
            <a:ext cx="650896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Alan </a:t>
            </a:r>
            <a:r>
              <a:rPr lang="sv-SE" dirty="0" smtClean="0"/>
              <a:t>E. </a:t>
            </a:r>
            <a:r>
              <a:rPr lang="sv-SE" dirty="0" err="1" smtClean="0"/>
              <a:t>Fruzzettis</a:t>
            </a:r>
            <a:r>
              <a:rPr lang="sv-SE" dirty="0" smtClean="0"/>
              <a:t> </a:t>
            </a:r>
            <a:r>
              <a:rPr lang="sv-SE" dirty="0"/>
              <a:t>engelska version</a:t>
            </a:r>
          </a:p>
          <a:p>
            <a:endParaRPr lang="sv-SE" dirty="0"/>
          </a:p>
        </p:txBody>
      </p:sp>
      <p:pic>
        <p:nvPicPr>
          <p:cNvPr id="4098" name="Picture 2" descr="fc2c83e9-ddc2-4f9e-9b86-5c1cf5b94bd8@regionorebro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90" y="372424"/>
            <a:ext cx="4864182" cy="648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Alan </a:t>
            </a:r>
            <a:r>
              <a:rPr lang="sv-SE" dirty="0" err="1" smtClean="0"/>
              <a:t>Fruzzettis</a:t>
            </a:r>
            <a:r>
              <a:rPr lang="sv-SE" dirty="0" smtClean="0"/>
              <a:t> engelska version</a:t>
            </a:r>
            <a:endParaRPr lang="sv-SE" dirty="0"/>
          </a:p>
        </p:txBody>
      </p:sp>
      <p:pic>
        <p:nvPicPr>
          <p:cNvPr id="3075" name="Picture 3" descr="2fc4e204-dedd-4feb-9d89-54a0661ec4f1@regionorebro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02" y="148590"/>
            <a:ext cx="4892040" cy="652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2010-2011</a:t>
            </a:r>
            <a:endParaRPr lang="sv-SE" dirty="0"/>
          </a:p>
        </p:txBody>
      </p:sp>
      <p:pic>
        <p:nvPicPr>
          <p:cNvPr id="1026" name="Picture 2" descr="c1731f9f-dd0f-4a61-a05b-f05f34285e12@regionorebro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0"/>
            <a:ext cx="5154930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00300" y="2003330"/>
            <a:ext cx="350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Svenska versionen av </a:t>
            </a:r>
            <a:r>
              <a:rPr lang="sv-SE" dirty="0" err="1" smtClean="0"/>
              <a:t>Fruzzetti</a:t>
            </a:r>
            <a:r>
              <a:rPr lang="sv-SE" dirty="0" smtClean="0"/>
              <a:t> &amp; </a:t>
            </a:r>
            <a:r>
              <a:rPr lang="sv-SE" dirty="0" err="1" smtClean="0"/>
              <a:t>Worralls</a:t>
            </a:r>
            <a:r>
              <a:rPr lang="sv-SE" dirty="0" smtClean="0"/>
              <a:t> skala (2009)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</TotalTime>
  <Words>735</Words>
  <Application>Microsoft Office PowerPoint</Application>
  <PresentationFormat>Bredbild</PresentationFormat>
  <Paragraphs>93</Paragraphs>
  <Slides>18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Poppins</vt:lpstr>
      <vt:lpstr>Wingdings 3</vt:lpstr>
      <vt:lpstr>Slinga</vt:lpstr>
      <vt:lpstr>Adherenceskattning i den kliniska vardagen  - exempel från Örebroteamet </vt:lpstr>
      <vt:lpstr>2005-2010 Adherenspyramiden (Fruzzetti, 2001) </vt:lpstr>
      <vt:lpstr>En kortversion Adherence</vt:lpstr>
      <vt:lpstr>En annan kortversion</vt:lpstr>
      <vt:lpstr>En tredje variant</vt:lpstr>
      <vt:lpstr>fortsättning</vt:lpstr>
      <vt:lpstr>2010</vt:lpstr>
      <vt:lpstr>PowerPoint-presentation</vt:lpstr>
      <vt:lpstr>2010-2011</vt:lpstr>
      <vt:lpstr>2012</vt:lpstr>
      <vt:lpstr>2013</vt:lpstr>
      <vt:lpstr>Linehan &amp; Korslunds skala</vt:lpstr>
      <vt:lpstr>Efter resan </vt:lpstr>
      <vt:lpstr>Samskattningsdagarna ger ökad motivation</vt:lpstr>
      <vt:lpstr>2017-</vt:lpstr>
      <vt:lpstr>Summering… </vt:lpstr>
      <vt:lpstr>Utmaningar… </vt:lpstr>
      <vt:lpstr>Nästa steg?</vt:lpstr>
    </vt:vector>
  </TitlesOfParts>
  <Company>Region Örebro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Adherenceskattning i Örebroteamet över tid</dc:title>
  <dc:creator>Holländare Linda, BUP PSYK</dc:creator>
  <cp:lastModifiedBy>Demetriades Anna, Psyk DBT mott Örebro</cp:lastModifiedBy>
  <cp:revision>41</cp:revision>
  <dcterms:created xsi:type="dcterms:W3CDTF">2022-10-23T17:53:29Z</dcterms:created>
  <dcterms:modified xsi:type="dcterms:W3CDTF">2022-11-22T12:56:06Z</dcterms:modified>
</cp:coreProperties>
</file>