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9" r:id="rId1"/>
  </p:sldMasterIdLst>
  <p:notesMasterIdLst>
    <p:notesMasterId r:id="rId31"/>
  </p:notesMasterIdLst>
  <p:sldIdLst>
    <p:sldId id="256" r:id="rId2"/>
    <p:sldId id="288" r:id="rId3"/>
    <p:sldId id="287" r:id="rId4"/>
    <p:sldId id="286" r:id="rId5"/>
    <p:sldId id="277" r:id="rId6"/>
    <p:sldId id="266" r:id="rId7"/>
    <p:sldId id="268" r:id="rId8"/>
    <p:sldId id="267" r:id="rId9"/>
    <p:sldId id="269" r:id="rId10"/>
    <p:sldId id="289" r:id="rId11"/>
    <p:sldId id="285" r:id="rId12"/>
    <p:sldId id="270" r:id="rId13"/>
    <p:sldId id="271" r:id="rId14"/>
    <p:sldId id="278" r:id="rId15"/>
    <p:sldId id="279" r:id="rId16"/>
    <p:sldId id="261" r:id="rId17"/>
    <p:sldId id="280" r:id="rId18"/>
    <p:sldId id="263" r:id="rId19"/>
    <p:sldId id="265" r:id="rId20"/>
    <p:sldId id="260" r:id="rId21"/>
    <p:sldId id="281" r:id="rId22"/>
    <p:sldId id="282" r:id="rId23"/>
    <p:sldId id="264" r:id="rId24"/>
    <p:sldId id="272" r:id="rId25"/>
    <p:sldId id="273" r:id="rId26"/>
    <p:sldId id="274" r:id="rId27"/>
    <p:sldId id="276" r:id="rId28"/>
    <p:sldId id="290" r:id="rId29"/>
    <p:sldId id="284" r:id="rId3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D4BC"/>
    <a:srgbClr val="9FAE66"/>
    <a:srgbClr val="82AC68"/>
    <a:srgbClr val="E57198"/>
    <a:srgbClr val="F0A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Före</c:v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Blad1!$B$2:$J$2</c:f>
              <c:numCache>
                <c:formatCode>General</c:formatCode>
                <c:ptCount val="9"/>
                <c:pt idx="0">
                  <c:v>46</c:v>
                </c:pt>
                <c:pt idx="1">
                  <c:v>55.2</c:v>
                </c:pt>
                <c:pt idx="2">
                  <c:v>25.3</c:v>
                </c:pt>
                <c:pt idx="3">
                  <c:v>42.5</c:v>
                </c:pt>
                <c:pt idx="4">
                  <c:v>96.6</c:v>
                </c:pt>
                <c:pt idx="5">
                  <c:v>95.4</c:v>
                </c:pt>
                <c:pt idx="6">
                  <c:v>57.5</c:v>
                </c:pt>
                <c:pt idx="7">
                  <c:v>48.3</c:v>
                </c:pt>
                <c:pt idx="8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F-40BE-9170-2EF9BB62330F}"/>
            </c:ext>
          </c:extLst>
        </c:ser>
        <c:ser>
          <c:idx val="1"/>
          <c:order val="1"/>
          <c:tx>
            <c:v>Efter</c:v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Blad1!$B$3:$J$3</c:f>
              <c:numCache>
                <c:formatCode>General</c:formatCode>
                <c:ptCount val="9"/>
                <c:pt idx="0">
                  <c:v>25.3</c:v>
                </c:pt>
                <c:pt idx="1">
                  <c:v>31</c:v>
                </c:pt>
                <c:pt idx="2">
                  <c:v>12.6</c:v>
                </c:pt>
                <c:pt idx="3">
                  <c:v>23</c:v>
                </c:pt>
                <c:pt idx="4">
                  <c:v>34.5</c:v>
                </c:pt>
                <c:pt idx="5">
                  <c:v>57.5</c:v>
                </c:pt>
                <c:pt idx="6">
                  <c:v>18.399999999999999</c:v>
                </c:pt>
                <c:pt idx="7">
                  <c:v>16.100000000000001</c:v>
                </c:pt>
                <c:pt idx="8">
                  <c:v>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F-40BE-9170-2EF9BB6233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2954264"/>
        <c:axId val="402953608"/>
      </c:barChart>
      <c:catAx>
        <c:axId val="4029542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Diagnoskriterier</a:t>
                </a:r>
                <a:r>
                  <a:rPr lang="sv-SE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EIPS</a:t>
                </a:r>
                <a:endParaRPr lang="sv-SE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43715730732635277"/>
              <c:y val="0.896728221616184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02953608"/>
        <c:crosses val="autoZero"/>
        <c:auto val="1"/>
        <c:lblAlgn val="ctr"/>
        <c:lblOffset val="100"/>
        <c:noMultiLvlLbl val="0"/>
      </c:catAx>
      <c:valAx>
        <c:axId val="4029536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Procent</a:t>
                </a:r>
                <a:r>
                  <a:rPr lang="sv-SE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%</a:t>
                </a:r>
                <a:endParaRPr lang="sv-SE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02954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</c:legendEntry>
      <c:layout>
        <c:manualLayout>
          <c:xMode val="edge"/>
          <c:yMode val="edge"/>
          <c:x val="0.43161488375596885"/>
          <c:y val="0.91737265112777222"/>
          <c:w val="0.13677023248806228"/>
          <c:h val="5.3114678040537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Blad1!$A$2</c:f>
              <c:strCache>
                <c:ptCount val="1"/>
                <c:pt idx="0">
                  <c:v>AST före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Blad1!$B$2:$K$2</c:f>
              <c:numCache>
                <c:formatCode>General</c:formatCode>
                <c:ptCount val="10"/>
                <c:pt idx="0">
                  <c:v>1.95</c:v>
                </c:pt>
                <c:pt idx="1">
                  <c:v>1.66</c:v>
                </c:pt>
                <c:pt idx="2">
                  <c:v>2.2000000000000002</c:v>
                </c:pt>
                <c:pt idx="3">
                  <c:v>2.09</c:v>
                </c:pt>
                <c:pt idx="4">
                  <c:v>2.59</c:v>
                </c:pt>
                <c:pt idx="5">
                  <c:v>2.06</c:v>
                </c:pt>
                <c:pt idx="6">
                  <c:v>1.32</c:v>
                </c:pt>
                <c:pt idx="7">
                  <c:v>2.04</c:v>
                </c:pt>
                <c:pt idx="8">
                  <c:v>1.97</c:v>
                </c:pt>
                <c:pt idx="9">
                  <c:v>1.38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1-48F1-9006-10EAC82BA767}"/>
            </c:ext>
          </c:extLst>
        </c:ser>
        <c:ser>
          <c:idx val="1"/>
          <c:order val="1"/>
          <c:tx>
            <c:strRef>
              <c:f>Blad1!$A$3</c:f>
              <c:strCache>
                <c:ptCount val="1"/>
                <c:pt idx="0">
                  <c:v>AST efter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Blad1!$B$3:$K$3</c:f>
              <c:numCache>
                <c:formatCode>General</c:formatCode>
                <c:ptCount val="10"/>
                <c:pt idx="0">
                  <c:v>1.4</c:v>
                </c:pt>
                <c:pt idx="1">
                  <c:v>1.26</c:v>
                </c:pt>
                <c:pt idx="2">
                  <c:v>1.62</c:v>
                </c:pt>
                <c:pt idx="3">
                  <c:v>1.38</c:v>
                </c:pt>
                <c:pt idx="4">
                  <c:v>1.75</c:v>
                </c:pt>
                <c:pt idx="5">
                  <c:v>1.58</c:v>
                </c:pt>
                <c:pt idx="6">
                  <c:v>1.03</c:v>
                </c:pt>
                <c:pt idx="7">
                  <c:v>1.26</c:v>
                </c:pt>
                <c:pt idx="8">
                  <c:v>1.31</c:v>
                </c:pt>
                <c:pt idx="9">
                  <c:v>1.05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C1-48F1-9006-10EAC82BA767}"/>
            </c:ext>
          </c:extLst>
        </c:ser>
        <c:ser>
          <c:idx val="2"/>
          <c:order val="2"/>
          <c:tx>
            <c:strRef>
              <c:f>Blad1!$A$4</c:f>
              <c:strCache>
                <c:ptCount val="1"/>
                <c:pt idx="0">
                  <c:v>ADHD före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Blad1!$B$4:$K$4</c:f>
              <c:numCache>
                <c:formatCode>General</c:formatCode>
                <c:ptCount val="10"/>
                <c:pt idx="0">
                  <c:v>2.11</c:v>
                </c:pt>
                <c:pt idx="1">
                  <c:v>1.88</c:v>
                </c:pt>
                <c:pt idx="2">
                  <c:v>2.25</c:v>
                </c:pt>
                <c:pt idx="3">
                  <c:v>2.2599999999999998</c:v>
                </c:pt>
                <c:pt idx="4">
                  <c:v>2.48</c:v>
                </c:pt>
                <c:pt idx="5">
                  <c:v>2.21</c:v>
                </c:pt>
                <c:pt idx="6">
                  <c:v>2.09</c:v>
                </c:pt>
                <c:pt idx="7">
                  <c:v>1.39</c:v>
                </c:pt>
                <c:pt idx="8">
                  <c:v>2.17</c:v>
                </c:pt>
                <c:pt idx="9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C1-48F1-9006-10EAC82BA767}"/>
            </c:ext>
          </c:extLst>
        </c:ser>
        <c:ser>
          <c:idx val="3"/>
          <c:order val="3"/>
          <c:tx>
            <c:strRef>
              <c:f>Blad1!$A$5</c:f>
              <c:strCache>
                <c:ptCount val="1"/>
                <c:pt idx="0">
                  <c:v>ADHD efter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Blad1!$B$5:$K$5</c:f>
              <c:numCache>
                <c:formatCode>General</c:formatCode>
                <c:ptCount val="10"/>
                <c:pt idx="0">
                  <c:v>1.37</c:v>
                </c:pt>
                <c:pt idx="1">
                  <c:v>1.36</c:v>
                </c:pt>
                <c:pt idx="2">
                  <c:v>1.7</c:v>
                </c:pt>
                <c:pt idx="3">
                  <c:v>1.34</c:v>
                </c:pt>
                <c:pt idx="4">
                  <c:v>1.7</c:v>
                </c:pt>
                <c:pt idx="5">
                  <c:v>1.56</c:v>
                </c:pt>
                <c:pt idx="6">
                  <c:v>1.3</c:v>
                </c:pt>
                <c:pt idx="7">
                  <c:v>0.82</c:v>
                </c:pt>
                <c:pt idx="8">
                  <c:v>1.31</c:v>
                </c:pt>
                <c:pt idx="9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C1-48F1-9006-10EAC82BA767}"/>
            </c:ext>
          </c:extLst>
        </c:ser>
        <c:ser>
          <c:idx val="4"/>
          <c:order val="4"/>
          <c:tx>
            <c:strRef>
              <c:f>Blad1!$A$6</c:f>
              <c:strCache>
                <c:ptCount val="1"/>
                <c:pt idx="0">
                  <c:v>Ej NP före</c:v>
                </c:pt>
              </c:strCache>
            </c:strRef>
          </c:tx>
          <c:spPr>
            <a:solidFill>
              <a:srgbClr val="339966"/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Blad1!$B$6:$K$6</c:f>
              <c:numCache>
                <c:formatCode>General</c:formatCode>
                <c:ptCount val="10"/>
                <c:pt idx="0">
                  <c:v>2.02</c:v>
                </c:pt>
                <c:pt idx="1">
                  <c:v>1.77</c:v>
                </c:pt>
                <c:pt idx="2">
                  <c:v>2.21</c:v>
                </c:pt>
                <c:pt idx="3">
                  <c:v>2.23</c:v>
                </c:pt>
                <c:pt idx="4">
                  <c:v>2.63</c:v>
                </c:pt>
                <c:pt idx="5">
                  <c:v>2.21</c:v>
                </c:pt>
                <c:pt idx="6">
                  <c:v>1.77</c:v>
                </c:pt>
                <c:pt idx="7">
                  <c:v>1.48</c:v>
                </c:pt>
                <c:pt idx="8">
                  <c:v>1.87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C1-48F1-9006-10EAC82BA767}"/>
            </c:ext>
          </c:extLst>
        </c:ser>
        <c:ser>
          <c:idx val="5"/>
          <c:order val="5"/>
          <c:tx>
            <c:strRef>
              <c:f>Blad1!$A$7</c:f>
              <c:strCache>
                <c:ptCount val="1"/>
                <c:pt idx="0">
                  <c:v>Ej NP efter</c:v>
                </c:pt>
              </c:strCache>
            </c:strRef>
          </c:tx>
          <c:spPr>
            <a:solidFill>
              <a:srgbClr val="00CC99"/>
            </a:solidFill>
            <a:ln>
              <a:noFill/>
            </a:ln>
            <a:effectLst/>
          </c:spPr>
          <c:invertIfNegative val="0"/>
          <c:cat>
            <c:strRef>
              <c:f>Blad1!$B$1:$K$1</c:f>
              <c:strCache>
                <c:ptCount val="10"/>
                <c:pt idx="0">
                  <c:v>Globalt svårighetsindex, GSI</c:v>
                </c:pt>
                <c:pt idx="1">
                  <c:v>Somatisering</c:v>
                </c:pt>
                <c:pt idx="2">
                  <c:v>Obsessiv kompulsivitet</c:v>
                </c:pt>
                <c:pt idx="3">
                  <c:v>Interpersonell sensitivitet</c:v>
                </c:pt>
                <c:pt idx="4">
                  <c:v>Depression</c:v>
                </c:pt>
                <c:pt idx="5">
                  <c:v>Ångest</c:v>
                </c:pt>
                <c:pt idx="6">
                  <c:v>Fientlighet/ vrede</c:v>
                </c:pt>
                <c:pt idx="7">
                  <c:v>Fobisk ångest</c:v>
                </c:pt>
                <c:pt idx="8">
                  <c:v>Paranoidt tänkande</c:v>
                </c:pt>
                <c:pt idx="9">
                  <c:v>Psykoticism</c:v>
                </c:pt>
              </c:strCache>
            </c:strRef>
          </c:cat>
          <c:val>
            <c:numRef>
              <c:f>Blad1!$B$7:$K$7</c:f>
              <c:numCache>
                <c:formatCode>General</c:formatCode>
                <c:ptCount val="10"/>
                <c:pt idx="0">
                  <c:v>1.25</c:v>
                </c:pt>
                <c:pt idx="1">
                  <c:v>1.19</c:v>
                </c:pt>
                <c:pt idx="2">
                  <c:v>1.44</c:v>
                </c:pt>
                <c:pt idx="3">
                  <c:v>1.25</c:v>
                </c:pt>
                <c:pt idx="4">
                  <c:v>1.69</c:v>
                </c:pt>
                <c:pt idx="5">
                  <c:v>1.38</c:v>
                </c:pt>
                <c:pt idx="6">
                  <c:v>1.05</c:v>
                </c:pt>
                <c:pt idx="7">
                  <c:v>1.01</c:v>
                </c:pt>
                <c:pt idx="8">
                  <c:v>0.97</c:v>
                </c:pt>
                <c:pt idx="9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C1-48F1-9006-10EAC82BA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1907512"/>
        <c:axId val="381909152"/>
      </c:barChart>
      <c:catAx>
        <c:axId val="38190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Global skala samt delskalor SCL-90</a:t>
                </a:r>
              </a:p>
            </c:rich>
          </c:tx>
          <c:layout>
            <c:manualLayout>
              <c:xMode val="edge"/>
              <c:yMode val="edge"/>
              <c:x val="0.39000071549630855"/>
              <c:y val="0.887194677559734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81909152"/>
        <c:crosses val="autoZero"/>
        <c:auto val="1"/>
        <c:lblAlgn val="ctr"/>
        <c:lblOffset val="100"/>
        <c:noMultiLvlLbl val="0"/>
      </c:catAx>
      <c:valAx>
        <c:axId val="38190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Skattade symptom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81907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Blad1!$A$2</c:f>
              <c:strCache>
                <c:ptCount val="1"/>
                <c:pt idx="0">
                  <c:v>AST före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Blad1!$B$2:$J$2</c:f>
              <c:numCache>
                <c:formatCode>General</c:formatCode>
                <c:ptCount val="9"/>
                <c:pt idx="0">
                  <c:v>31</c:v>
                </c:pt>
                <c:pt idx="1">
                  <c:v>63</c:v>
                </c:pt>
                <c:pt idx="2">
                  <c:v>19</c:v>
                </c:pt>
                <c:pt idx="3">
                  <c:v>25</c:v>
                </c:pt>
                <c:pt idx="4">
                  <c:v>100</c:v>
                </c:pt>
                <c:pt idx="5">
                  <c:v>88</c:v>
                </c:pt>
                <c:pt idx="6">
                  <c:v>63</c:v>
                </c:pt>
                <c:pt idx="7">
                  <c:v>44</c:v>
                </c:pt>
                <c:pt idx="8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2B-4F0D-BBDC-2DEF61B66B1E}"/>
            </c:ext>
          </c:extLst>
        </c:ser>
        <c:ser>
          <c:idx val="1"/>
          <c:order val="1"/>
          <c:tx>
            <c:strRef>
              <c:f>Blad1!$A$3</c:f>
              <c:strCache>
                <c:ptCount val="1"/>
                <c:pt idx="0">
                  <c:v>AST efter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Blad1!$B$3:$J$3</c:f>
              <c:numCache>
                <c:formatCode>General</c:formatCode>
                <c:ptCount val="9"/>
                <c:pt idx="0">
                  <c:v>25</c:v>
                </c:pt>
                <c:pt idx="1">
                  <c:v>31</c:v>
                </c:pt>
                <c:pt idx="2">
                  <c:v>6</c:v>
                </c:pt>
                <c:pt idx="3">
                  <c:v>19</c:v>
                </c:pt>
                <c:pt idx="4">
                  <c:v>50</c:v>
                </c:pt>
                <c:pt idx="5">
                  <c:v>56</c:v>
                </c:pt>
                <c:pt idx="6">
                  <c:v>19</c:v>
                </c:pt>
                <c:pt idx="7">
                  <c:v>19</c:v>
                </c:pt>
                <c:pt idx="8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2B-4F0D-BBDC-2DEF61B66B1E}"/>
            </c:ext>
          </c:extLst>
        </c:ser>
        <c:ser>
          <c:idx val="2"/>
          <c:order val="2"/>
          <c:tx>
            <c:strRef>
              <c:f>Blad1!$A$4</c:f>
              <c:strCache>
                <c:ptCount val="1"/>
                <c:pt idx="0">
                  <c:v>ADHD före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Blad1!$B$4:$J$4</c:f>
              <c:numCache>
                <c:formatCode>General</c:formatCode>
                <c:ptCount val="9"/>
                <c:pt idx="0">
                  <c:v>54</c:v>
                </c:pt>
                <c:pt idx="1">
                  <c:v>75</c:v>
                </c:pt>
                <c:pt idx="2">
                  <c:v>25</c:v>
                </c:pt>
                <c:pt idx="3">
                  <c:v>50</c:v>
                </c:pt>
                <c:pt idx="4">
                  <c:v>88</c:v>
                </c:pt>
                <c:pt idx="5">
                  <c:v>100</c:v>
                </c:pt>
                <c:pt idx="6">
                  <c:v>58</c:v>
                </c:pt>
                <c:pt idx="7">
                  <c:v>63</c:v>
                </c:pt>
                <c:pt idx="8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2B-4F0D-BBDC-2DEF61B66B1E}"/>
            </c:ext>
          </c:extLst>
        </c:ser>
        <c:ser>
          <c:idx val="3"/>
          <c:order val="3"/>
          <c:tx>
            <c:strRef>
              <c:f>Blad1!$A$5</c:f>
              <c:strCache>
                <c:ptCount val="1"/>
                <c:pt idx="0">
                  <c:v>ADHD efter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Blad1!$B$5:$J$5</c:f>
              <c:numCache>
                <c:formatCode>General</c:formatCode>
                <c:ptCount val="9"/>
                <c:pt idx="0">
                  <c:v>42</c:v>
                </c:pt>
                <c:pt idx="1">
                  <c:v>24</c:v>
                </c:pt>
                <c:pt idx="2">
                  <c:v>17</c:v>
                </c:pt>
                <c:pt idx="3">
                  <c:v>50</c:v>
                </c:pt>
                <c:pt idx="4">
                  <c:v>33</c:v>
                </c:pt>
                <c:pt idx="5">
                  <c:v>71</c:v>
                </c:pt>
                <c:pt idx="6">
                  <c:v>25</c:v>
                </c:pt>
                <c:pt idx="7">
                  <c:v>21</c:v>
                </c:pt>
                <c:pt idx="8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2B-4F0D-BBDC-2DEF61B66B1E}"/>
            </c:ext>
          </c:extLst>
        </c:ser>
        <c:ser>
          <c:idx val="4"/>
          <c:order val="4"/>
          <c:tx>
            <c:strRef>
              <c:f>Blad1!$A$6</c:f>
              <c:strCache>
                <c:ptCount val="1"/>
                <c:pt idx="0">
                  <c:v>Ej NP före</c:v>
                </c:pt>
              </c:strCache>
            </c:strRef>
          </c:tx>
          <c:spPr>
            <a:solidFill>
              <a:srgbClr val="339966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Blad1!$B$6:$J$6</c:f>
              <c:numCache>
                <c:formatCode>General</c:formatCode>
                <c:ptCount val="9"/>
                <c:pt idx="0">
                  <c:v>47</c:v>
                </c:pt>
                <c:pt idx="1">
                  <c:v>43</c:v>
                </c:pt>
                <c:pt idx="2">
                  <c:v>28</c:v>
                </c:pt>
                <c:pt idx="3">
                  <c:v>45</c:v>
                </c:pt>
                <c:pt idx="4">
                  <c:v>100</c:v>
                </c:pt>
                <c:pt idx="5">
                  <c:v>96</c:v>
                </c:pt>
                <c:pt idx="6">
                  <c:v>55</c:v>
                </c:pt>
                <c:pt idx="7">
                  <c:v>43</c:v>
                </c:pt>
                <c:pt idx="8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2B-4F0D-BBDC-2DEF61B66B1E}"/>
            </c:ext>
          </c:extLst>
        </c:ser>
        <c:ser>
          <c:idx val="5"/>
          <c:order val="5"/>
          <c:tx>
            <c:strRef>
              <c:f>Blad1!$A$7</c:f>
              <c:strCache>
                <c:ptCount val="1"/>
                <c:pt idx="0">
                  <c:v>Ej NP efter</c:v>
                </c:pt>
              </c:strCache>
            </c:strRef>
          </c:tx>
          <c:spPr>
            <a:solidFill>
              <a:srgbClr val="00CC9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Blad1!$B$1:$J$1</c:f>
              <c:strCache>
                <c:ptCount val="9"/>
                <c:pt idx="0">
                  <c:v>separationskänslighet</c:v>
                </c:pt>
                <c:pt idx="1">
                  <c:v>instabila relationer</c:v>
                </c:pt>
                <c:pt idx="2">
                  <c:v>identitetsförvirring</c:v>
                </c:pt>
                <c:pt idx="3">
                  <c:v>impulsivitet</c:v>
                </c:pt>
                <c:pt idx="4">
                  <c:v>självskada/ suicidalitet</c:v>
                </c:pt>
                <c:pt idx="5">
                  <c:v>affektiv instabilitet</c:v>
                </c:pt>
                <c:pt idx="6">
                  <c:v>kronisk tomhet</c:v>
                </c:pt>
                <c:pt idx="7">
                  <c:v>ilska</c:v>
                </c:pt>
                <c:pt idx="8">
                  <c:v>dissociation/ paranoidt tänkande</c:v>
                </c:pt>
              </c:strCache>
            </c:strRef>
          </c:cat>
          <c:val>
            <c:numRef>
              <c:f>Blad1!$B$7:$J$7</c:f>
              <c:numCache>
                <c:formatCode>General</c:formatCode>
                <c:ptCount val="9"/>
                <c:pt idx="0">
                  <c:v>17</c:v>
                </c:pt>
                <c:pt idx="1">
                  <c:v>26</c:v>
                </c:pt>
                <c:pt idx="2">
                  <c:v>13</c:v>
                </c:pt>
                <c:pt idx="3">
                  <c:v>11</c:v>
                </c:pt>
                <c:pt idx="4">
                  <c:v>30</c:v>
                </c:pt>
                <c:pt idx="5">
                  <c:v>51</c:v>
                </c:pt>
                <c:pt idx="6">
                  <c:v>15</c:v>
                </c:pt>
                <c:pt idx="7">
                  <c:v>13</c:v>
                </c:pt>
                <c:pt idx="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2B-4F0D-BBDC-2DEF61B66B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4016424"/>
        <c:axId val="364020032"/>
      </c:barChart>
      <c:catAx>
        <c:axId val="364016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Diagnoskriterier </a:t>
                </a:r>
                <a:r>
                  <a:rPr lang="sv-SE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rPr>
                  <a:t>EIPS</a:t>
                </a:r>
                <a:endParaRPr lang="sv-SE"/>
              </a:p>
            </c:rich>
          </c:tx>
          <c:layout>
            <c:manualLayout>
              <c:xMode val="edge"/>
              <c:yMode val="edge"/>
              <c:x val="0.38954439779803779"/>
              <c:y val="0.835058659836195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64020032"/>
        <c:crosses val="autoZero"/>
        <c:auto val="1"/>
        <c:lblAlgn val="ctr"/>
        <c:lblOffset val="100"/>
        <c:noMultiLvlLbl val="0"/>
      </c:catAx>
      <c:valAx>
        <c:axId val="36402003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%</a:t>
                </a:r>
                <a:r>
                  <a:rPr lang="sv-SE" baseline="0"/>
                  <a:t> av deltagare</a:t>
                </a:r>
                <a:endParaRPr lang="sv-SE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64016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Blad1!$A$2</c:f>
              <c:strCache>
                <c:ptCount val="1"/>
                <c:pt idx="0">
                  <c:v>AST före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Blad1!$B$2</c:f>
              <c:numCache>
                <c:formatCode>General</c:formatCode>
                <c:ptCount val="1"/>
                <c:pt idx="0">
                  <c:v>41.58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E0-4B8E-99D3-1E675AD19123}"/>
            </c:ext>
          </c:extLst>
        </c:ser>
        <c:ser>
          <c:idx val="1"/>
          <c:order val="1"/>
          <c:tx>
            <c:strRef>
              <c:f>Blad1!$A$3</c:f>
              <c:strCache>
                <c:ptCount val="1"/>
                <c:pt idx="0">
                  <c:v>AST efter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Blad1!$B$3</c:f>
              <c:numCache>
                <c:formatCode>General</c:formatCode>
                <c:ptCount val="1"/>
                <c:pt idx="0">
                  <c:v>50.84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E0-4B8E-99D3-1E675AD19123}"/>
            </c:ext>
          </c:extLst>
        </c:ser>
        <c:ser>
          <c:idx val="2"/>
          <c:order val="2"/>
          <c:tx>
            <c:strRef>
              <c:f>Blad1!$A$4</c:f>
              <c:strCache>
                <c:ptCount val="1"/>
                <c:pt idx="0">
                  <c:v>ADHD före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Blad1!$B$4</c:f>
              <c:numCache>
                <c:formatCode>General</c:formatCode>
                <c:ptCount val="1"/>
                <c:pt idx="0">
                  <c:v>45.24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E0-4B8E-99D3-1E675AD19123}"/>
            </c:ext>
          </c:extLst>
        </c:ser>
        <c:ser>
          <c:idx val="3"/>
          <c:order val="3"/>
          <c:tx>
            <c:strRef>
              <c:f>Blad1!$A$5</c:f>
              <c:strCache>
                <c:ptCount val="1"/>
                <c:pt idx="0">
                  <c:v>ADHD efter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Blad1!$B$5</c:f>
              <c:numCache>
                <c:formatCode>General</c:formatCode>
                <c:ptCount val="1"/>
                <c:pt idx="0">
                  <c:v>54.82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E0-4B8E-99D3-1E675AD19123}"/>
            </c:ext>
          </c:extLst>
        </c:ser>
        <c:ser>
          <c:idx val="4"/>
          <c:order val="4"/>
          <c:tx>
            <c:strRef>
              <c:f>Blad1!$A$6</c:f>
              <c:strCache>
                <c:ptCount val="1"/>
                <c:pt idx="0">
                  <c:v>Ej NP före</c:v>
                </c:pt>
              </c:strCache>
            </c:strRef>
          </c:tx>
          <c:spPr>
            <a:solidFill>
              <a:srgbClr val="339966"/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Blad1!$B$6</c:f>
              <c:numCache>
                <c:formatCode>General</c:formatCode>
                <c:ptCount val="1"/>
                <c:pt idx="0">
                  <c:v>43.76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E0-4B8E-99D3-1E675AD19123}"/>
            </c:ext>
          </c:extLst>
        </c:ser>
        <c:ser>
          <c:idx val="5"/>
          <c:order val="5"/>
          <c:tx>
            <c:strRef>
              <c:f>Blad1!$A$7</c:f>
              <c:strCache>
                <c:ptCount val="1"/>
                <c:pt idx="0">
                  <c:v>Ej NP efter</c:v>
                </c:pt>
              </c:strCache>
            </c:strRef>
          </c:tx>
          <c:spPr>
            <a:solidFill>
              <a:srgbClr val="00CC99"/>
            </a:solidFill>
            <a:ln>
              <a:noFill/>
            </a:ln>
            <a:effectLst/>
          </c:spPr>
          <c:invertIfNegative val="0"/>
          <c:cat>
            <c:strRef>
              <c:f>Blad1!$B$1</c:f>
              <c:strCache>
                <c:ptCount val="1"/>
                <c:pt idx="0">
                  <c:v>CGAS</c:v>
                </c:pt>
              </c:strCache>
            </c:strRef>
          </c:cat>
          <c:val>
            <c:numRef>
              <c:f>Blad1!$B$7</c:f>
              <c:numCache>
                <c:formatCode>General</c:formatCode>
                <c:ptCount val="1"/>
                <c:pt idx="0">
                  <c:v>57.43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E0-4B8E-99D3-1E675AD19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4974720"/>
        <c:axId val="344973080"/>
      </c:barChart>
      <c:catAx>
        <c:axId val="3449747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44973080"/>
        <c:crosses val="autoZero"/>
        <c:auto val="1"/>
        <c:lblAlgn val="ctr"/>
        <c:lblOffset val="100"/>
        <c:noMultiLvlLbl val="0"/>
      </c:catAx>
      <c:valAx>
        <c:axId val="344973080"/>
        <c:scaling>
          <c:orientation val="minMax"/>
          <c:min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CGAS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4497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BFB9-822B-4977-A952-6A933822DBFF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131E9-CC5E-448E-90CE-F40025E329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131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AST-projektet innebar startgrupp 7 tillfällen med ungdomar och föräldrar med syfte att öka medvetenhet om AST, konkret introduktion till färdigheter, förberedelse inför färdighetsträningsgrupp och stöd i att öva färdigheter och hur </a:t>
            </a:r>
            <a:r>
              <a:rPr lang="sv-SE" dirty="0" err="1"/>
              <a:t>förälrar</a:t>
            </a:r>
            <a:r>
              <a:rPr lang="sv-SE" dirty="0"/>
              <a:t> kan stödja i det. SIP och möjlighet till extrasession. Övervägande att exkludera dem men avvägning att DBT innebär olika upplägg med anpassningar ändå samt medvetenhet om AST.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2129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CGAS större spridning efter behandling, indikerar att det finns vissa som ökat sin funktionsnivå mer drastiskt och vissa som har mindre förändring.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7327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Ej gått att göra statistiska beräkningar på gruppen som gick i AST-grupp (7 och 12 patienter) och inte men deskriptiva data visar inte på att det skulle vara skillnad, möjligtvis att AST-gruppen något högre CGAS efter, dock ingen signifikansmått på det. 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04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2783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Yttre som minskad självskada, </a:t>
            </a:r>
            <a:r>
              <a:rPr lang="sv-SE" dirty="0" err="1"/>
              <a:t>suicidalitet</a:t>
            </a:r>
            <a:r>
              <a:rPr lang="sv-SE" dirty="0"/>
              <a:t> och ilska OCH inre symptom som minskad kronisk tomhetskänsla, identitetsförvirring, dissociation och paranoida tankegångar. Och en generell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5675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Yttre som minskad självskada, </a:t>
            </a:r>
            <a:r>
              <a:rPr lang="sv-SE" dirty="0" err="1"/>
              <a:t>suicidalitet</a:t>
            </a:r>
            <a:r>
              <a:rPr lang="sv-SE" dirty="0"/>
              <a:t> och ilska OCH inre symptom som minskad kronisk tomhetskänsla, identitetsförvirring, dissociation och paranoida tankegångar. Och en generell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131E9-CC5E-448E-90CE-F40025E329EB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12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BBBBD3-83EA-4771-98E3-CBC07DCC5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19E2DF-F560-41EC-A483-77BCC9A14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33E936-DE90-4644-8EEC-224BF1E6B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39999D-D49D-48BA-BF32-2502DCB2A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7BDD52-9625-4880-96FD-FCB381370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237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E6ACD-6D4A-4A5B-A8AA-CFA1F336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DB15F53-0638-442A-BD18-640336E51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FE9AA4-3304-4019-961B-06EBD3553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1473A3-0AEA-48E6-AC44-3D3E7E91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84AAF5-1465-4B3A-88BA-8591D443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64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7668891-FB77-4E11-9D29-0309AF0109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0AED5D7-A722-4295-9EFF-0129E5635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56601F-986F-4541-9A81-C2CE418E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5B96F30-B05F-40D8-9D4A-2002CCFDB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751BE5-2627-47B1-B93F-C59033C2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220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348295-5412-46D2-B375-D73B70635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DE3A77-85BA-4C91-860A-758DB344E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DE8AAD-C124-4010-B1C0-82B6E1D5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268C96-4967-4927-9A27-1FB6A5F61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68A25C-5CF5-4B38-9506-D195C2DD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88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CFBB91-EFC3-4F04-A5F5-D8AACB0DD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79E9C08-07FD-4FAE-B646-AAC59178C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2D3A30-D885-4923-8920-7328B75A6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1A15A3-1DB9-41D0-A56E-5EECE2DAF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F5B898-8126-456E-BDD6-3AD2B22A6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964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DB8E72-9043-4995-91D3-00040D31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B34A19-7141-4F20-ABED-DC2FE5963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65FD1A1-C801-4D0F-A357-649424644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B70DCE3-8A33-4169-B0E5-31BDB162F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12DE8A-BE33-49BC-A31D-3F82C3464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5D0211-05D8-4EAE-99CA-C0C4A379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62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27840D-3342-424F-8E19-5F985E7E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961DFC-52FB-4A44-99AF-DFB6A58F4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AC8B127-D40A-45C2-A525-7186C116E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5FF892-5AB5-41E7-80AA-9D3324AAA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C93BBEC-FC49-4C2C-8880-4C3A2F9CE1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792EFF7-5D2A-45F8-859C-5D016A5D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A57AEE5-8E63-4F0C-8311-58FC75766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008522B-1B39-4A94-BDBB-98AAD929E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89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C2EAB9-D8DD-48BE-9023-005B3EB37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E341F6-09DF-4528-897A-DB4F0714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00CF863-7310-4D36-9104-33217D1F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1CB502A-221C-4913-9B46-BD529FF9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814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98CE3E-F94C-468B-890A-22AC3DFFA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0196D3-FF08-40A6-8502-FB76C2379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BDC28EC-9FFC-4A78-97D0-30B5FFA9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053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18160B-7899-4A08-B731-CAB5B4F39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BCC446-9EBF-42C7-9C53-EF966F80E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9BADB4-D857-404F-82D1-6F6BC5C09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F3A084E-05AB-4C6F-9591-942CF4D82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D97E697-E9FB-4FD6-9BA5-BD1E5BB6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CF1CD3-4BFA-4659-A420-FF5074552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394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BE9DFF-BD39-43E0-8E0E-A35D1A73A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5926C6B-E3EB-4D3C-B706-0EACB4CDC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B5EA09-EFF6-40D6-B537-41AA775C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8C90CB0-5A76-4DA6-B72B-23D985B7E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D588AC-D6A0-4EC9-AA0A-0505BDA7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BD762C-49A2-4849-A3A3-2957AFF1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8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51AC14-8F61-4B1F-83BE-434AD2AE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DA21EAA-6FB0-45EC-9C84-75FE5754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B358D6-BD54-40B9-BE6D-AF0827B88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203A1-F752-4DD8-8115-BA63AFCFAD74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73A8BB-6475-48D1-B002-9C1239477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101CFF-9E85-454D-9EE9-6EE02CD9E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04958-33B9-4414-AC23-FBEC6D7C63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073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Bildobjekt 9" descr="En bild som visar text, keramiska varor, porslin&#10;&#10;Automatiskt genererad beskrivning">
            <a:extLst>
              <a:ext uri="{FF2B5EF4-FFF2-40B4-BE49-F238E27FC236}">
                <a16:creationId xmlns:a16="http://schemas.microsoft.com/office/drawing/2014/main" id="{A1B62AE2-AA30-4D90-8487-4F6D714157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0" r="3386"/>
          <a:stretch/>
        </p:blipFill>
        <p:spPr>
          <a:xfrm>
            <a:off x="-3047" y="10"/>
            <a:ext cx="10102390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31610" y="365125"/>
            <a:ext cx="3822189" cy="189991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 b="1"/>
            </a:br>
            <a:br>
              <a:rPr lang="en-US" sz="1000"/>
            </a:br>
            <a:r>
              <a:rPr lang="en-US" sz="1000"/>
              <a:t> </a:t>
            </a:r>
            <a:br>
              <a:rPr lang="en-US" sz="1000"/>
            </a:br>
            <a:endParaRPr lang="en-US" sz="100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8AA8A755-C517-41FF-BC18-09D00B5D20CC}"/>
              </a:ext>
            </a:extLst>
          </p:cNvPr>
          <p:cNvSpPr txBox="1"/>
          <p:nvPr/>
        </p:nvSpPr>
        <p:spPr>
          <a:xfrm>
            <a:off x="5950424" y="900752"/>
            <a:ext cx="5961510" cy="4884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err="1">
                <a:latin typeface="+mj-lt"/>
              </a:rPr>
              <a:t>Förändring</a:t>
            </a:r>
            <a:r>
              <a:rPr lang="en-US" sz="3200" b="1" dirty="0">
                <a:latin typeface="+mj-lt"/>
              </a:rPr>
              <a:t> av </a:t>
            </a:r>
            <a:r>
              <a:rPr lang="en-US" sz="3200" b="1" dirty="0" err="1">
                <a:latin typeface="+mj-lt"/>
              </a:rPr>
              <a:t>psykiska</a:t>
            </a:r>
            <a:r>
              <a:rPr lang="en-US" sz="3200" b="1" dirty="0">
                <a:latin typeface="+mj-lt"/>
              </a:rPr>
              <a:t> symptom hos </a:t>
            </a:r>
            <a:r>
              <a:rPr lang="en-US" sz="3200" b="1" dirty="0" err="1">
                <a:latin typeface="+mj-lt"/>
              </a:rPr>
              <a:t>ungdomar</a:t>
            </a:r>
            <a:r>
              <a:rPr lang="en-US" sz="3200" b="1" dirty="0">
                <a:latin typeface="+mj-lt"/>
              </a:rPr>
              <a:t> med </a:t>
            </a:r>
            <a:r>
              <a:rPr lang="en-US" sz="3200" b="1" dirty="0" err="1">
                <a:latin typeface="+mj-lt"/>
              </a:rPr>
              <a:t>emotionell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instabilitet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efter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deltagande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i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Dialektisk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latin typeface="+mj-lt"/>
              </a:rPr>
              <a:t>beteendeterapi</a:t>
            </a:r>
            <a:endParaRPr lang="en-US" sz="3200" b="1" dirty="0">
              <a:latin typeface="+mj-lt"/>
            </a:endParaRPr>
          </a:p>
          <a:p>
            <a:pPr lvl="0" indent="-228600" algn="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latin typeface="+mj-lt"/>
            </a:endParaRPr>
          </a:p>
          <a:p>
            <a:pPr lvl="0" algn="r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+mj-lt"/>
              </a:rPr>
              <a:t>DBT Sverige 230314</a:t>
            </a:r>
          </a:p>
          <a:p>
            <a:pPr lvl="0" algn="r">
              <a:lnSpc>
                <a:spcPct val="90000"/>
              </a:lnSpc>
              <a:spcAft>
                <a:spcPts val="600"/>
              </a:spcAft>
            </a:pPr>
            <a:endParaRPr lang="en-US" sz="2000" dirty="0">
              <a:latin typeface="+mj-lt"/>
            </a:endParaRPr>
          </a:p>
          <a:p>
            <a:pPr lvl="0" algn="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+mj-lt"/>
              </a:rPr>
              <a:t>Kajsa Jung, leg. </a:t>
            </a:r>
            <a:r>
              <a:rPr lang="en-US" sz="2000" dirty="0" err="1">
                <a:latin typeface="+mj-lt"/>
              </a:rPr>
              <a:t>psykolog</a:t>
            </a:r>
            <a:r>
              <a:rPr lang="en-US" sz="2000" dirty="0">
                <a:latin typeface="+mj-lt"/>
              </a:rPr>
              <a:t>, leg. </a:t>
            </a:r>
            <a:r>
              <a:rPr lang="en-US" sz="2000" dirty="0" err="1">
                <a:latin typeface="+mj-lt"/>
              </a:rPr>
              <a:t>psykoterapeut</a:t>
            </a:r>
            <a:r>
              <a:rPr lang="en-US" sz="2000" dirty="0">
                <a:latin typeface="+mj-lt"/>
              </a:rPr>
              <a:t>, </a:t>
            </a:r>
          </a:p>
          <a:p>
            <a:pPr lvl="0" algn="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+mj-lt"/>
              </a:rPr>
              <a:t>specialist 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klinisk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psykologi</a:t>
            </a:r>
            <a:endParaRPr lang="en-US" sz="2000" dirty="0">
              <a:latin typeface="+mj-lt"/>
            </a:endParaRPr>
          </a:p>
          <a:p>
            <a:pPr lvl="0" algn="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+mj-lt"/>
              </a:rPr>
              <a:t>BUP </a:t>
            </a:r>
            <a:r>
              <a:rPr lang="en-US" sz="2000" dirty="0" err="1">
                <a:latin typeface="+mj-lt"/>
              </a:rPr>
              <a:t>Traumaenhet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Barnahusteamet</a:t>
            </a:r>
            <a:r>
              <a:rPr lang="en-US" sz="2000" dirty="0">
                <a:latin typeface="+mj-lt"/>
              </a:rPr>
              <a:t> </a:t>
            </a:r>
          </a:p>
          <a:p>
            <a:pPr lvl="0" indent="-228600" algn="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9941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sv-SE" sz="3600">
                <a:solidFill>
                  <a:schemeClr val="tx2"/>
                </a:solidFill>
              </a:rPr>
              <a:t>Dialektisk beteendeterapi, DBT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Grunderna i DBT - Kognitiv beteendeterapi, zenbuddism och dialektisk filosofi.</a:t>
            </a:r>
          </a:p>
          <a:p>
            <a:r>
              <a:rPr lang="sv-SE" sz="1800" dirty="0">
                <a:solidFill>
                  <a:schemeClr val="tx2"/>
                </a:solidFill>
              </a:rPr>
              <a:t>Individualterapi, färdighetsträning i grupp, telefonkonsultation och team för terapeuter. Ofta anhörigutbildning.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För ungdomar -  Föräldragrupp, föräldrastöd och familjesessioner.</a:t>
            </a:r>
          </a:p>
          <a:p>
            <a:endParaRPr lang="sv-SE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90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694046"/>
            <a:ext cx="3669161" cy="3119693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Dialektisk beteendeterapi, DBT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Dialektisk beteendeterapi goda resultat vid behandling av EIPS. Minskat självskadebeteende, minskade suicidförsök, minskat behov av psykiatrisk akutvård efter behandling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DeCou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Comtois</a:t>
            </a:r>
            <a:r>
              <a:rPr lang="sv-SE" sz="1100" dirty="0">
                <a:solidFill>
                  <a:schemeClr val="tx2"/>
                </a:solidFill>
              </a:rPr>
              <a:t> &amp; Landes, 2019), </a:t>
            </a:r>
            <a:r>
              <a:rPr lang="sv-SE" sz="1800" dirty="0">
                <a:solidFill>
                  <a:schemeClr val="tx2"/>
                </a:solidFill>
              </a:rPr>
              <a:t>minskade symptom avseende EIPS och ökad psykosocial funktion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Storebø</a:t>
            </a:r>
            <a:r>
              <a:rPr lang="sv-SE" sz="1100" dirty="0">
                <a:solidFill>
                  <a:schemeClr val="tx2"/>
                </a:solidFill>
              </a:rPr>
              <a:t> et al., 2020).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DBT för ungdomar minskar självskadebeteende och suicidförsök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McCauley</a:t>
            </a:r>
            <a:r>
              <a:rPr lang="sv-SE" sz="1100" dirty="0">
                <a:solidFill>
                  <a:schemeClr val="tx2"/>
                </a:solidFill>
              </a:rPr>
              <a:t> et al., 2018; </a:t>
            </a:r>
            <a:r>
              <a:rPr lang="sv-SE" sz="1100" dirty="0" err="1">
                <a:solidFill>
                  <a:schemeClr val="tx2"/>
                </a:solidFill>
              </a:rPr>
              <a:t>Mehlum</a:t>
            </a:r>
            <a:r>
              <a:rPr lang="sv-SE" sz="1100" dirty="0">
                <a:solidFill>
                  <a:schemeClr val="tx2"/>
                </a:solidFill>
              </a:rPr>
              <a:t> et al., 2014) </a:t>
            </a:r>
            <a:r>
              <a:rPr lang="sv-SE" sz="1800" dirty="0">
                <a:solidFill>
                  <a:schemeClr val="tx2"/>
                </a:solidFill>
              </a:rPr>
              <a:t>minska depressiva symptom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Mehlum</a:t>
            </a:r>
            <a:r>
              <a:rPr lang="sv-SE" sz="1100" dirty="0">
                <a:solidFill>
                  <a:schemeClr val="tx2"/>
                </a:solidFill>
              </a:rPr>
              <a:t> et al., 2014). </a:t>
            </a:r>
            <a:r>
              <a:rPr lang="sv-SE" sz="1800" dirty="0">
                <a:solidFill>
                  <a:schemeClr val="tx2"/>
                </a:solidFill>
              </a:rPr>
              <a:t>Minskningen av självskadebeteende har visat sig kvarstå vid ettårsuppföljning efter avslutad behandling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Mehlum</a:t>
            </a:r>
            <a:r>
              <a:rPr lang="sv-SE" sz="1100" dirty="0">
                <a:solidFill>
                  <a:schemeClr val="tx2"/>
                </a:solidFill>
              </a:rPr>
              <a:t> et al., 2016).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Förutom minskat självskadebeteende och minskade suicidförsök visar flera studier även på en minskning av övriga symptom kopplade till EIPS samt en minskning av generella psykiska symptom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Buerger</a:t>
            </a:r>
            <a:r>
              <a:rPr lang="sv-SE" sz="1100" dirty="0">
                <a:solidFill>
                  <a:schemeClr val="tx2"/>
                </a:solidFill>
              </a:rPr>
              <a:t> et al., 2019, Courtney &amp; </a:t>
            </a:r>
            <a:r>
              <a:rPr lang="sv-SE" sz="1100" dirty="0" err="1">
                <a:solidFill>
                  <a:schemeClr val="tx2"/>
                </a:solidFill>
              </a:rPr>
              <a:t>Flament</a:t>
            </a:r>
            <a:r>
              <a:rPr lang="sv-SE" sz="1100" dirty="0">
                <a:solidFill>
                  <a:schemeClr val="tx2"/>
                </a:solidFill>
              </a:rPr>
              <a:t>, 2015; </a:t>
            </a:r>
            <a:r>
              <a:rPr lang="sv-SE" sz="1100" dirty="0" err="1">
                <a:solidFill>
                  <a:schemeClr val="tx2"/>
                </a:solidFill>
              </a:rPr>
              <a:t>Hallek</a:t>
            </a:r>
            <a:r>
              <a:rPr lang="sv-SE" sz="1100" dirty="0">
                <a:solidFill>
                  <a:schemeClr val="tx2"/>
                </a:solidFill>
              </a:rPr>
              <a:t> et al., 2011; </a:t>
            </a:r>
            <a:r>
              <a:rPr lang="sv-SE" sz="1100" dirty="0" err="1">
                <a:solidFill>
                  <a:schemeClr val="tx2"/>
                </a:solidFill>
              </a:rPr>
              <a:t>Rathus</a:t>
            </a:r>
            <a:r>
              <a:rPr lang="sv-SE" sz="1100" dirty="0">
                <a:solidFill>
                  <a:schemeClr val="tx2"/>
                </a:solidFill>
              </a:rPr>
              <a:t> &amp; Miller, 2002; </a:t>
            </a:r>
            <a:r>
              <a:rPr lang="sv-SE" sz="1100" dirty="0" err="1">
                <a:solidFill>
                  <a:schemeClr val="tx2"/>
                </a:solidFill>
              </a:rPr>
              <a:t>Fleischhaker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Böhme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Sixt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Brück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Shneider</a:t>
            </a:r>
            <a:r>
              <a:rPr lang="sv-SE" sz="1100" dirty="0">
                <a:solidFill>
                  <a:schemeClr val="tx2"/>
                </a:solidFill>
              </a:rPr>
              <a:t> &amp; Schulz, 2011)</a:t>
            </a:r>
            <a:r>
              <a:rPr lang="sv-SE" sz="1800" dirty="0">
                <a:solidFill>
                  <a:schemeClr val="tx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6796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chemeClr val="tx2"/>
                </a:solidFill>
              </a:rPr>
              <a:t>Varför denna studie?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Brist på studier kontrollerat för EIPS och neuropsykiatriska diagnoser.</a:t>
            </a:r>
          </a:p>
          <a:p>
            <a:r>
              <a:rPr lang="sv-SE" sz="1800" dirty="0">
                <a:solidFill>
                  <a:schemeClr val="tx2"/>
                </a:solidFill>
              </a:rPr>
              <a:t>AST ofta </a:t>
            </a:r>
            <a:r>
              <a:rPr lang="sv-SE" sz="1800" dirty="0" err="1">
                <a:solidFill>
                  <a:schemeClr val="tx2"/>
                </a:solidFill>
              </a:rPr>
              <a:t>exklusionskriterium</a:t>
            </a:r>
            <a:r>
              <a:rPr lang="sv-SE" sz="1800" dirty="0">
                <a:solidFill>
                  <a:schemeClr val="tx2"/>
                </a:solidFill>
              </a:rPr>
              <a:t>.</a:t>
            </a:r>
          </a:p>
          <a:p>
            <a:r>
              <a:rPr lang="sv-SE" sz="1800" dirty="0">
                <a:solidFill>
                  <a:schemeClr val="tx2"/>
                </a:solidFill>
              </a:rPr>
              <a:t>Kliniska erfarenheter patienter med AST svårt att ta till sig DBT </a:t>
            </a:r>
          </a:p>
          <a:p>
            <a:r>
              <a:rPr lang="sv-SE" sz="1800" dirty="0">
                <a:solidFill>
                  <a:schemeClr val="tx2"/>
                </a:solidFill>
              </a:rPr>
              <a:t>Behov av fler studier DBT för ungdomar.</a:t>
            </a:r>
          </a:p>
          <a:p>
            <a:r>
              <a:rPr lang="sv-SE" sz="1800" dirty="0">
                <a:solidFill>
                  <a:schemeClr val="tx2"/>
                </a:solidFill>
              </a:rPr>
              <a:t>Behov av studier som mäter psykiska symptom och kriterier för EIPS  (bredare än självskada, suicidförsök, akutinläggningar).</a:t>
            </a:r>
          </a:p>
        </p:txBody>
      </p:sp>
    </p:spTree>
    <p:extLst>
      <p:ext uri="{BB962C8B-B14F-4D97-AF65-F5344CB8AC3E}">
        <p14:creationId xmlns:p14="http://schemas.microsoft.com/office/powerpoint/2010/main" val="1810169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extruta 1"/>
          <p:cNvSpPr txBox="1"/>
          <p:nvPr/>
        </p:nvSpPr>
        <p:spPr>
          <a:xfrm>
            <a:off x="804672" y="2053641"/>
            <a:ext cx="3669161" cy="2760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Syfte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och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frågeställningar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dirty="0" err="1">
                <a:solidFill>
                  <a:schemeClr val="tx2"/>
                </a:solidFill>
              </a:rPr>
              <a:t>Sker</a:t>
            </a:r>
            <a:r>
              <a:rPr lang="en-US" sz="1800" dirty="0">
                <a:solidFill>
                  <a:schemeClr val="tx2"/>
                </a:solidFill>
              </a:rPr>
              <a:t> det </a:t>
            </a:r>
            <a:r>
              <a:rPr lang="en-US" sz="1800" dirty="0" err="1">
                <a:solidFill>
                  <a:schemeClr val="tx2"/>
                </a:solidFill>
              </a:rPr>
              <a:t>någon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förändring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avseende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självskattad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psykisk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hälsa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och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antal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uppfyllda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kriterier</a:t>
            </a:r>
            <a:r>
              <a:rPr lang="en-US" sz="1800" dirty="0">
                <a:solidFill>
                  <a:schemeClr val="tx2"/>
                </a:solidFill>
              </a:rPr>
              <a:t> för EIPS </a:t>
            </a:r>
            <a:r>
              <a:rPr lang="en-US" sz="1800" dirty="0" err="1">
                <a:solidFill>
                  <a:schemeClr val="tx2"/>
                </a:solidFill>
              </a:rPr>
              <a:t>och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skattad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funktionsnivå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från</a:t>
            </a:r>
            <a:r>
              <a:rPr lang="en-US" sz="1800" dirty="0">
                <a:solidFill>
                  <a:schemeClr val="tx2"/>
                </a:solidFill>
              </a:rPr>
              <a:t> start till slut av </a:t>
            </a:r>
            <a:r>
              <a:rPr lang="en-US" sz="1800" dirty="0" err="1">
                <a:solidFill>
                  <a:schemeClr val="tx2"/>
                </a:solidFill>
              </a:rPr>
              <a:t>behandling</a:t>
            </a:r>
            <a:r>
              <a:rPr lang="en-US" sz="1800" dirty="0">
                <a:solidFill>
                  <a:schemeClr val="tx2"/>
                </a:solidFill>
              </a:rPr>
              <a:t>? </a:t>
            </a:r>
          </a:p>
          <a:p>
            <a:r>
              <a:rPr lang="en-US" sz="1800" dirty="0">
                <a:solidFill>
                  <a:schemeClr val="tx2"/>
                </a:solidFill>
              </a:rPr>
              <a:t>Finns det </a:t>
            </a:r>
            <a:r>
              <a:rPr lang="en-US" sz="1800" dirty="0" err="1">
                <a:solidFill>
                  <a:schemeClr val="tx2"/>
                </a:solidFill>
              </a:rPr>
              <a:t>skillnad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mellan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ungdomar</a:t>
            </a:r>
            <a:r>
              <a:rPr lang="en-US" sz="1800" dirty="0">
                <a:solidFill>
                  <a:schemeClr val="tx2"/>
                </a:solidFill>
              </a:rPr>
              <a:t> med drag av EIPS </a:t>
            </a:r>
            <a:r>
              <a:rPr lang="en-US" sz="1800" dirty="0" err="1">
                <a:solidFill>
                  <a:schemeClr val="tx2"/>
                </a:solidFill>
              </a:rPr>
              <a:t>utan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neuropsykiatrisk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diagnos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och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ungdomar</a:t>
            </a:r>
            <a:r>
              <a:rPr lang="en-US" sz="1800" dirty="0">
                <a:solidFill>
                  <a:schemeClr val="tx2"/>
                </a:solidFill>
              </a:rPr>
              <a:t> med </a:t>
            </a:r>
            <a:r>
              <a:rPr lang="en-US" sz="1800" dirty="0" err="1">
                <a:solidFill>
                  <a:schemeClr val="tx2"/>
                </a:solidFill>
              </a:rPr>
              <a:t>samtidig</a:t>
            </a:r>
            <a:r>
              <a:rPr lang="en-US" sz="1800" dirty="0">
                <a:solidFill>
                  <a:schemeClr val="tx2"/>
                </a:solidFill>
              </a:rPr>
              <a:t> AST </a:t>
            </a:r>
            <a:r>
              <a:rPr lang="en-US" sz="1800" dirty="0" err="1">
                <a:solidFill>
                  <a:schemeClr val="tx2"/>
                </a:solidFill>
              </a:rPr>
              <a:t>eller</a:t>
            </a:r>
            <a:r>
              <a:rPr lang="en-US" sz="1800" dirty="0">
                <a:solidFill>
                  <a:schemeClr val="tx2"/>
                </a:solidFill>
              </a:rPr>
              <a:t> ADHD?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801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Metod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Samtliga patienter födda år 1998, 1999 och 2000 som gått i dialektisk beteendeterapi på DBT-teamet minst 40 besök</a:t>
            </a:r>
          </a:p>
          <a:p>
            <a:r>
              <a:rPr lang="sv-SE" sz="1800" dirty="0">
                <a:solidFill>
                  <a:schemeClr val="tx2"/>
                </a:solidFill>
              </a:rPr>
              <a:t>Behandling DBT (7 från AST-projektet inkluderades)</a:t>
            </a:r>
          </a:p>
          <a:p>
            <a:r>
              <a:rPr lang="sv-SE" sz="1800" dirty="0">
                <a:solidFill>
                  <a:schemeClr val="tx2"/>
                </a:solidFill>
              </a:rPr>
              <a:t>25 terapeuter</a:t>
            </a:r>
          </a:p>
          <a:p>
            <a:r>
              <a:rPr lang="sv-SE" sz="1800" dirty="0">
                <a:solidFill>
                  <a:schemeClr val="tx2"/>
                </a:solidFill>
              </a:rPr>
              <a:t>SCL-90, SCID-II för BPD, CGAS, behandlingslängd</a:t>
            </a:r>
          </a:p>
          <a:p>
            <a:r>
              <a:rPr lang="sv-SE" sz="1800" dirty="0">
                <a:solidFill>
                  <a:schemeClr val="tx2"/>
                </a:solidFill>
              </a:rPr>
              <a:t>Gruppindelning</a:t>
            </a:r>
          </a:p>
          <a:p>
            <a:r>
              <a:rPr lang="sv-SE" sz="1800" dirty="0">
                <a:solidFill>
                  <a:schemeClr val="tx2"/>
                </a:solidFill>
              </a:rPr>
              <a:t>Bortfall, </a:t>
            </a:r>
            <a:r>
              <a:rPr lang="sv-SE" sz="1800" dirty="0" err="1">
                <a:solidFill>
                  <a:schemeClr val="tx2"/>
                </a:solidFill>
              </a:rPr>
              <a:t>pairwise</a:t>
            </a:r>
            <a:r>
              <a:rPr lang="sv-SE" sz="1800" dirty="0">
                <a:solidFill>
                  <a:schemeClr val="tx2"/>
                </a:solidFill>
              </a:rPr>
              <a:t> </a:t>
            </a:r>
            <a:r>
              <a:rPr lang="sv-SE" sz="1800" dirty="0" err="1">
                <a:solidFill>
                  <a:schemeClr val="tx2"/>
                </a:solidFill>
              </a:rPr>
              <a:t>deletion</a:t>
            </a:r>
            <a:endParaRPr lang="sv-SE" sz="1800" dirty="0">
              <a:solidFill>
                <a:schemeClr val="tx2"/>
              </a:solidFill>
            </a:endParaRPr>
          </a:p>
          <a:p>
            <a:r>
              <a:rPr lang="sv-SE" sz="1800" dirty="0">
                <a:solidFill>
                  <a:schemeClr val="tx2"/>
                </a:solidFill>
              </a:rPr>
              <a:t>Metodologiska brister, ingen kontrollgrupp, bortfall, naturalistisk-innehållet kan skilja sig åt, skattningar.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71228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rbetsyta 2"/>
          <p:cNvGrpSpPr/>
          <p:nvPr/>
        </p:nvGrpSpPr>
        <p:grpSpPr>
          <a:xfrm>
            <a:off x="2761409" y="709685"/>
            <a:ext cx="6192091" cy="6148316"/>
            <a:chOff x="0" y="0"/>
            <a:chExt cx="5715000" cy="5988050"/>
          </a:xfrm>
        </p:grpSpPr>
        <p:sp>
          <p:nvSpPr>
            <p:cNvPr id="5" name="Rektangel 4"/>
            <p:cNvSpPr/>
            <p:nvPr/>
          </p:nvSpPr>
          <p:spPr>
            <a:xfrm>
              <a:off x="0" y="0"/>
              <a:ext cx="5715000" cy="5988050"/>
            </a:xfrm>
            <a:prstGeom prst="rect">
              <a:avLst/>
            </a:prstGeom>
            <a:noFill/>
          </p:spPr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714500" y="228625"/>
              <a:ext cx="10287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Totalt (n=104)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0" y="800188"/>
              <a:ext cx="9144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AST (n=19)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714500" y="800188"/>
              <a:ext cx="10287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ADHD (n=34)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657600" y="800188"/>
              <a:ext cx="9144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EJ NP (n=51)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457200" y="1371751"/>
              <a:ext cx="13716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SCL-90 (n=4</a:t>
              </a: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)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400300" y="1371751"/>
              <a:ext cx="1485900" cy="342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SCL-90 (n=7)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9000" y="1257438"/>
              <a:ext cx="1486000" cy="628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SCL-90 (n=6)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samt 3 delskalor SCL-90 fördelat på 2 deltagare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714500" y="1943314"/>
              <a:ext cx="1143000" cy="6858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Förmätning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(n=34)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(n=34)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(n=27)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514599" y="2972127"/>
              <a:ext cx="1419225" cy="5715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CGAS (n=1)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SCID-II (n=10)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SCL-90 (n=5)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4343400" y="2972127"/>
              <a:ext cx="1371600" cy="4572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SCID-II (n=4) Bortfall SCL-90 (n=8)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457200" y="2972127"/>
              <a:ext cx="1485900" cy="4572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Bortfall SCID-II (n=3) Bortfall SCL-90 (n=4)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771900" y="1943314"/>
              <a:ext cx="1028700" cy="6858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Förmätning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(n=51)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(n=51)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(n=45)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0" y="1943314"/>
              <a:ext cx="1028700" cy="6858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Förmätning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(n=19)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(n=19) 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(n=15)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0" y="3658002"/>
              <a:ext cx="1028700" cy="8001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Eftermätning</a:t>
              </a:r>
              <a:endParaRPr lang="sv-SE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(n=19)</a:t>
              </a:r>
              <a:endParaRPr lang="sv-SE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(n=16) </a:t>
              </a:r>
              <a:endParaRPr lang="sv-SE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(n=11)</a:t>
              </a:r>
              <a:endParaRPr lang="sv-SE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809700" y="3658002"/>
              <a:ext cx="1047800" cy="8001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Eftermätning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(n=33)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(n=24) 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(n=22)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771900" y="3658002"/>
              <a:ext cx="1028700" cy="8001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Eftermätning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CGAS (n=51)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SCID-II (n=47) 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sv-SE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SCL-90 (n=37)</a:t>
              </a:r>
              <a:endParaRPr lang="sv-SE" sz="110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sv-SE" sz="110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</p:txBody>
        </p:sp>
        <p:cxnSp>
          <p:nvCxnSpPr>
            <p:cNvPr id="22" name="Line 20"/>
            <p:cNvCxnSpPr>
              <a:cxnSpLocks noChangeShapeType="1"/>
            </p:cNvCxnSpPr>
            <p:nvPr/>
          </p:nvCxnSpPr>
          <p:spPr bwMode="auto">
            <a:xfrm>
              <a:off x="2148600" y="1149426"/>
              <a:ext cx="0" cy="800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21"/>
            <p:cNvCxnSpPr>
              <a:cxnSpLocks noChangeShapeType="1"/>
            </p:cNvCxnSpPr>
            <p:nvPr/>
          </p:nvCxnSpPr>
          <p:spPr bwMode="auto">
            <a:xfrm>
              <a:off x="2171700" y="2629189"/>
              <a:ext cx="700" cy="10288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22"/>
            <p:cNvCxnSpPr>
              <a:cxnSpLocks noChangeShapeType="1"/>
            </p:cNvCxnSpPr>
            <p:nvPr/>
          </p:nvCxnSpPr>
          <p:spPr bwMode="auto">
            <a:xfrm>
              <a:off x="4114800" y="1143126"/>
              <a:ext cx="700" cy="800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23"/>
            <p:cNvCxnSpPr>
              <a:cxnSpLocks noChangeShapeType="1"/>
            </p:cNvCxnSpPr>
            <p:nvPr/>
          </p:nvCxnSpPr>
          <p:spPr bwMode="auto">
            <a:xfrm>
              <a:off x="342900" y="1143126"/>
              <a:ext cx="700" cy="800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24"/>
            <p:cNvCxnSpPr>
              <a:cxnSpLocks noChangeShapeType="1"/>
            </p:cNvCxnSpPr>
            <p:nvPr/>
          </p:nvCxnSpPr>
          <p:spPr bwMode="auto">
            <a:xfrm>
              <a:off x="342900" y="2629189"/>
              <a:ext cx="700" cy="10288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25"/>
            <p:cNvCxnSpPr>
              <a:cxnSpLocks noChangeShapeType="1"/>
            </p:cNvCxnSpPr>
            <p:nvPr/>
          </p:nvCxnSpPr>
          <p:spPr bwMode="auto">
            <a:xfrm>
              <a:off x="4114800" y="2629189"/>
              <a:ext cx="700" cy="10288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26"/>
            <p:cNvCxnSpPr>
              <a:cxnSpLocks noChangeShapeType="1"/>
            </p:cNvCxnSpPr>
            <p:nvPr/>
          </p:nvCxnSpPr>
          <p:spPr bwMode="auto">
            <a:xfrm>
              <a:off x="2171700" y="571563"/>
              <a:ext cx="0" cy="2286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27"/>
            <p:cNvCxnSpPr>
              <a:cxnSpLocks noChangeShapeType="1"/>
            </p:cNvCxnSpPr>
            <p:nvPr/>
          </p:nvCxnSpPr>
          <p:spPr bwMode="auto">
            <a:xfrm>
              <a:off x="2171700" y="571563"/>
              <a:ext cx="1485900" cy="3429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28"/>
            <p:cNvCxnSpPr>
              <a:cxnSpLocks noChangeShapeType="1"/>
            </p:cNvCxnSpPr>
            <p:nvPr/>
          </p:nvCxnSpPr>
          <p:spPr bwMode="auto">
            <a:xfrm flipH="1">
              <a:off x="914400" y="571563"/>
              <a:ext cx="1257300" cy="3429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29"/>
            <p:cNvCxnSpPr>
              <a:cxnSpLocks noChangeShapeType="1"/>
            </p:cNvCxnSpPr>
            <p:nvPr/>
          </p:nvCxnSpPr>
          <p:spPr bwMode="auto">
            <a:xfrm>
              <a:off x="342900" y="1486063"/>
              <a:ext cx="11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30"/>
            <p:cNvCxnSpPr>
              <a:cxnSpLocks noChangeShapeType="1"/>
            </p:cNvCxnSpPr>
            <p:nvPr/>
          </p:nvCxnSpPr>
          <p:spPr bwMode="auto">
            <a:xfrm>
              <a:off x="2171700" y="1486063"/>
              <a:ext cx="228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31"/>
            <p:cNvCxnSpPr>
              <a:cxnSpLocks noChangeShapeType="1"/>
            </p:cNvCxnSpPr>
            <p:nvPr/>
          </p:nvCxnSpPr>
          <p:spPr bwMode="auto">
            <a:xfrm>
              <a:off x="4114800" y="1486063"/>
              <a:ext cx="11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32"/>
            <p:cNvCxnSpPr>
              <a:cxnSpLocks noChangeShapeType="1"/>
            </p:cNvCxnSpPr>
            <p:nvPr/>
          </p:nvCxnSpPr>
          <p:spPr bwMode="auto">
            <a:xfrm>
              <a:off x="342900" y="3086440"/>
              <a:ext cx="11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33"/>
            <p:cNvCxnSpPr>
              <a:cxnSpLocks noChangeShapeType="1"/>
            </p:cNvCxnSpPr>
            <p:nvPr/>
          </p:nvCxnSpPr>
          <p:spPr bwMode="auto">
            <a:xfrm>
              <a:off x="2171700" y="3086440"/>
              <a:ext cx="342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34"/>
            <p:cNvCxnSpPr>
              <a:cxnSpLocks noChangeShapeType="1"/>
            </p:cNvCxnSpPr>
            <p:nvPr/>
          </p:nvCxnSpPr>
          <p:spPr bwMode="auto">
            <a:xfrm>
              <a:off x="4114800" y="3086440"/>
              <a:ext cx="228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Textruta 2"/>
            <p:cNvSpPr txBox="1">
              <a:spLocks noChangeArrowheads="1"/>
            </p:cNvSpPr>
            <p:nvPr/>
          </p:nvSpPr>
          <p:spPr bwMode="auto">
            <a:xfrm>
              <a:off x="1544500" y="5002750"/>
              <a:ext cx="1543000" cy="8763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Totalt </a:t>
              </a:r>
              <a:endParaRPr lang="sv-S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CGAS (n=103)</a:t>
              </a:r>
              <a:endParaRPr lang="sv-S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SCID-II (n=87)</a:t>
              </a:r>
              <a:endParaRPr lang="sv-S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SCL-90 (n=70) </a:t>
              </a:r>
              <a:endParaRPr lang="sv-S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lnSpc>
                  <a:spcPct val="106000"/>
                </a:lnSpc>
                <a:spcAft>
                  <a:spcPts val="0"/>
                </a:spcAft>
              </a:pPr>
              <a:r>
                <a:rPr lang="sv-SE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varav tre delskalor (n=69)</a:t>
              </a:r>
              <a:endParaRPr lang="sv-S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8" name="Rak pilkoppling 37"/>
            <p:cNvCxnSpPr>
              <a:cxnSpLocks noChangeShapeType="1"/>
            </p:cNvCxnSpPr>
            <p:nvPr/>
          </p:nvCxnSpPr>
          <p:spPr bwMode="auto">
            <a:xfrm>
              <a:off x="368100" y="4458190"/>
              <a:ext cx="1733800" cy="5445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Rak pilkoppling 38"/>
            <p:cNvCxnSpPr>
              <a:cxnSpLocks noChangeShapeType="1"/>
            </p:cNvCxnSpPr>
            <p:nvPr/>
          </p:nvCxnSpPr>
          <p:spPr bwMode="auto">
            <a:xfrm flipH="1">
              <a:off x="2196900" y="4458190"/>
              <a:ext cx="1918600" cy="5299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Rak pilkoppling 39"/>
            <p:cNvCxnSpPr>
              <a:cxnSpLocks noChangeShapeType="1"/>
            </p:cNvCxnSpPr>
            <p:nvPr/>
          </p:nvCxnSpPr>
          <p:spPr bwMode="auto">
            <a:xfrm flipH="1">
              <a:off x="2148600" y="4467692"/>
              <a:ext cx="13300" cy="5350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" name="textruta 40"/>
          <p:cNvSpPr txBox="1"/>
          <p:nvPr/>
        </p:nvSpPr>
        <p:spPr>
          <a:xfrm>
            <a:off x="2761409" y="387984"/>
            <a:ext cx="6440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Flödesschema med redovisat bortfall</a:t>
            </a:r>
          </a:p>
        </p:txBody>
      </p:sp>
    </p:spTree>
    <p:extLst>
      <p:ext uri="{BB962C8B-B14F-4D97-AF65-F5344CB8AC3E}">
        <p14:creationId xmlns:p14="http://schemas.microsoft.com/office/powerpoint/2010/main" val="3826533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306266"/>
              </p:ext>
            </p:extLst>
          </p:nvPr>
        </p:nvGraphicFramePr>
        <p:xfrm>
          <a:off x="1413164" y="1131837"/>
          <a:ext cx="9372600" cy="492263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09446">
                  <a:extLst>
                    <a:ext uri="{9D8B030D-6E8A-4147-A177-3AD203B41FA5}">
                      <a16:colId xmlns:a16="http://schemas.microsoft.com/office/drawing/2014/main" val="867622624"/>
                    </a:ext>
                  </a:extLst>
                </a:gridCol>
                <a:gridCol w="1334663">
                  <a:extLst>
                    <a:ext uri="{9D8B030D-6E8A-4147-A177-3AD203B41FA5}">
                      <a16:colId xmlns:a16="http://schemas.microsoft.com/office/drawing/2014/main" val="377533805"/>
                    </a:ext>
                  </a:extLst>
                </a:gridCol>
                <a:gridCol w="588821">
                  <a:extLst>
                    <a:ext uri="{9D8B030D-6E8A-4147-A177-3AD203B41FA5}">
                      <a16:colId xmlns:a16="http://schemas.microsoft.com/office/drawing/2014/main" val="3554855455"/>
                    </a:ext>
                  </a:extLst>
                </a:gridCol>
                <a:gridCol w="945214">
                  <a:extLst>
                    <a:ext uri="{9D8B030D-6E8A-4147-A177-3AD203B41FA5}">
                      <a16:colId xmlns:a16="http://schemas.microsoft.com/office/drawing/2014/main" val="3153908378"/>
                    </a:ext>
                  </a:extLst>
                </a:gridCol>
                <a:gridCol w="584690">
                  <a:extLst>
                    <a:ext uri="{9D8B030D-6E8A-4147-A177-3AD203B41FA5}">
                      <a16:colId xmlns:a16="http://schemas.microsoft.com/office/drawing/2014/main" val="2280278608"/>
                    </a:ext>
                  </a:extLst>
                </a:gridCol>
                <a:gridCol w="1054714">
                  <a:extLst>
                    <a:ext uri="{9D8B030D-6E8A-4147-A177-3AD203B41FA5}">
                      <a16:colId xmlns:a16="http://schemas.microsoft.com/office/drawing/2014/main" val="3223492314"/>
                    </a:ext>
                  </a:extLst>
                </a:gridCol>
                <a:gridCol w="671465">
                  <a:extLst>
                    <a:ext uri="{9D8B030D-6E8A-4147-A177-3AD203B41FA5}">
                      <a16:colId xmlns:a16="http://schemas.microsoft.com/office/drawing/2014/main" val="2796728561"/>
                    </a:ext>
                  </a:extLst>
                </a:gridCol>
                <a:gridCol w="1069177">
                  <a:extLst>
                    <a:ext uri="{9D8B030D-6E8A-4147-A177-3AD203B41FA5}">
                      <a16:colId xmlns:a16="http://schemas.microsoft.com/office/drawing/2014/main" val="4156501072"/>
                    </a:ext>
                  </a:extLst>
                </a:gridCol>
                <a:gridCol w="671465">
                  <a:extLst>
                    <a:ext uri="{9D8B030D-6E8A-4147-A177-3AD203B41FA5}">
                      <a16:colId xmlns:a16="http://schemas.microsoft.com/office/drawing/2014/main" val="1210951159"/>
                    </a:ext>
                  </a:extLst>
                </a:gridCol>
                <a:gridCol w="842945">
                  <a:extLst>
                    <a:ext uri="{9D8B030D-6E8A-4147-A177-3AD203B41FA5}">
                      <a16:colId xmlns:a16="http://schemas.microsoft.com/office/drawing/2014/main" val="1322013127"/>
                    </a:ext>
                  </a:extLst>
                </a:gridCol>
              </a:tblGrid>
              <a:tr h="58921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Totalt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=104)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AST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=19)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ADHD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=34)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Ej NP-diagnos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=51)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125739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Kön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030990"/>
                  </a:ext>
                </a:extLst>
              </a:tr>
              <a:tr h="20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86130" algn="ctr"/>
                        </a:tabLs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kvinnor	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86130" algn="ctr"/>
                        </a:tabLs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 (%)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(96%)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(89%)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(97%)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(98%)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156416"/>
                  </a:ext>
                </a:extLst>
              </a:tr>
              <a:tr h="202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män        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 (%)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(11%)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691418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Ålder         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16,1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(1,0)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15,8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16,0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(1,0)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16,2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(1,0)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480918"/>
                  </a:ext>
                </a:extLst>
              </a:tr>
              <a:tr h="3928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Behandlingslängd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17,8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(8,1)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(6,6)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19,4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(9,9)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15,9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(7,0)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78893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CGAS       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43,8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41,6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(4,7)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43,8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(6,1)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257484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GSI           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(0,77)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1,95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(0,73)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2,11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(0,71)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2,02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(0,83)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0045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EIPS-kriterier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mdn (Q</a:t>
                      </a:r>
                      <a:r>
                        <a:rPr lang="sv-SE" sz="1000" i="1" baseline="-25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Q</a:t>
                      </a:r>
                      <a:r>
                        <a:rPr lang="sv-SE" sz="1000" i="1" baseline="-25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(4, 6)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(4, 6)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(4, 6)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(4, 6)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51484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Diagnoser     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 (%)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443662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ADHD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(43%)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(100%)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06820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Bipolär sjukdom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(6%)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461153"/>
                  </a:ext>
                </a:extLst>
              </a:tr>
              <a:tr h="39280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Depression/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Dystymi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77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(74%)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(68%)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(71%)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(78%)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746408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Social fobi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(21%)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(21%)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(24%)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82800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Paniksyndrom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(16%)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(24%)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9292884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Generaliserat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453337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Ångestsyndrom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749706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Ångesttillstånd ospecificerat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(38%)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(44%)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012267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PTSD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(16%)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(26%)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83182"/>
                  </a:ext>
                </a:extLst>
              </a:tr>
              <a:tr h="19640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Ätstörning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(11%)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(32%)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(25%)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25302"/>
                  </a:ext>
                </a:extLst>
              </a:tr>
              <a:tr h="196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Antal diagnoser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mdn (Q</a:t>
                      </a:r>
                      <a:r>
                        <a:rPr lang="sv-SE" sz="1000" i="1" baseline="-25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Q</a:t>
                      </a:r>
                      <a:r>
                        <a:rPr lang="sv-SE" sz="1000" i="1" baseline="-25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(3, 4,75)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(3, 5)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(3, 5)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(2, 3)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314295"/>
                  </a:ext>
                </a:extLst>
              </a:tr>
            </a:tbl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2400300" y="337243"/>
            <a:ext cx="7398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/>
              <a:t>Deltagare i studien</a:t>
            </a:r>
          </a:p>
        </p:txBody>
      </p:sp>
    </p:spTree>
    <p:extLst>
      <p:ext uri="{BB962C8B-B14F-4D97-AF65-F5344CB8AC3E}">
        <p14:creationId xmlns:p14="http://schemas.microsoft.com/office/powerpoint/2010/main" val="2769628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" name="textruta 3"/>
          <p:cNvSpPr txBox="1"/>
          <p:nvPr/>
        </p:nvSpPr>
        <p:spPr>
          <a:xfrm>
            <a:off x="804672" y="1453415"/>
            <a:ext cx="3669161" cy="3360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Resultat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r>
              <a:rPr lang="en-US" sz="2000" b="1" dirty="0" err="1">
                <a:solidFill>
                  <a:schemeClr val="tx2"/>
                </a:solidFill>
              </a:rPr>
              <a:t>Blir</a:t>
            </a:r>
            <a:r>
              <a:rPr lang="en-US" sz="2000" b="1" dirty="0">
                <a:solidFill>
                  <a:schemeClr val="tx2"/>
                </a:solidFill>
              </a:rPr>
              <a:t> det </a:t>
            </a:r>
            <a:r>
              <a:rPr lang="en-US" sz="2000" b="1" dirty="0" err="1">
                <a:solidFill>
                  <a:schemeClr val="tx2"/>
                </a:solidFill>
              </a:rPr>
              <a:t>någon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skillnad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efter</a:t>
            </a:r>
            <a:r>
              <a:rPr lang="en-US" sz="2000" b="1" dirty="0">
                <a:solidFill>
                  <a:schemeClr val="tx2"/>
                </a:solidFill>
              </a:rPr>
              <a:t> DBT?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Signifikant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minskade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psykiska</a:t>
            </a:r>
            <a:r>
              <a:rPr lang="en-US" sz="1800" dirty="0">
                <a:solidFill>
                  <a:schemeClr val="tx2"/>
                </a:solidFill>
              </a:rPr>
              <a:t> symptom SCL-90 </a:t>
            </a:r>
            <a:r>
              <a:rPr lang="en-US" sz="1800" dirty="0" err="1">
                <a:solidFill>
                  <a:schemeClr val="tx2"/>
                </a:solidFill>
              </a:rPr>
              <a:t>på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globalt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svårighetsindex</a:t>
            </a:r>
            <a:r>
              <a:rPr lang="en-US" sz="1800" dirty="0">
                <a:solidFill>
                  <a:schemeClr val="tx2"/>
                </a:solidFill>
              </a:rPr>
              <a:t>, GSI </a:t>
            </a:r>
            <a:r>
              <a:rPr lang="en-US" sz="1800" dirty="0" err="1">
                <a:solidFill>
                  <a:schemeClr val="tx2"/>
                </a:solidFill>
              </a:rPr>
              <a:t>samt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samtliga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delskalor</a:t>
            </a:r>
            <a:endParaRPr lang="en-US" sz="18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Signifikant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färre</a:t>
            </a:r>
            <a:r>
              <a:rPr lang="en-US" sz="1800" dirty="0">
                <a:solidFill>
                  <a:schemeClr val="tx2"/>
                </a:solidFill>
              </a:rPr>
              <a:t> symptom </a:t>
            </a:r>
            <a:r>
              <a:rPr lang="en-US" sz="1800" dirty="0" err="1">
                <a:solidFill>
                  <a:schemeClr val="tx2"/>
                </a:solidFill>
              </a:rPr>
              <a:t>avseende</a:t>
            </a:r>
            <a:r>
              <a:rPr lang="en-US" sz="1800" dirty="0">
                <a:solidFill>
                  <a:schemeClr val="tx2"/>
                </a:solidFill>
              </a:rPr>
              <a:t> EIPS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Signifikant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högre</a:t>
            </a:r>
            <a:r>
              <a:rPr lang="en-US" sz="1800" dirty="0">
                <a:solidFill>
                  <a:schemeClr val="tx2"/>
                </a:solidFill>
              </a:rPr>
              <a:t> CGAS</a:t>
            </a:r>
          </a:p>
        </p:txBody>
      </p:sp>
    </p:spTree>
    <p:extLst>
      <p:ext uri="{BB962C8B-B14F-4D97-AF65-F5344CB8AC3E}">
        <p14:creationId xmlns:p14="http://schemas.microsoft.com/office/powerpoint/2010/main" val="2845105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810491"/>
            <a:ext cx="10515600" cy="880197"/>
          </a:xfrm>
        </p:spPr>
        <p:txBody>
          <a:bodyPr>
            <a:normAutofit fontScale="90000"/>
          </a:bodyPr>
          <a:lstStyle/>
          <a:p>
            <a:pPr algn="ctr"/>
            <a:r>
              <a:rPr lang="sv-SE" altLang="sv-SE" sz="2800" dirty="0">
                <a:ea typeface="Calibri" panose="020F0502020204030204" pitchFamily="34" charset="0"/>
                <a:cs typeface="Times New Roman" panose="02020603050405020304" pitchFamily="18" charset="0"/>
              </a:rPr>
              <a:t>Psykiska symptom och funktionsnivå före och efter behandling</a:t>
            </a:r>
            <a:br>
              <a:rPr kumimoji="0" lang="sv-SE" altLang="sv-S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sv-SE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897204"/>
              </p:ext>
            </p:extLst>
          </p:nvPr>
        </p:nvGraphicFramePr>
        <p:xfrm>
          <a:off x="1184566" y="1690691"/>
          <a:ext cx="10169232" cy="35255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83709">
                  <a:extLst>
                    <a:ext uri="{9D8B030D-6E8A-4147-A177-3AD203B41FA5}">
                      <a16:colId xmlns:a16="http://schemas.microsoft.com/office/drawing/2014/main" val="2496902392"/>
                    </a:ext>
                  </a:extLst>
                </a:gridCol>
                <a:gridCol w="748869">
                  <a:extLst>
                    <a:ext uri="{9D8B030D-6E8A-4147-A177-3AD203B41FA5}">
                      <a16:colId xmlns:a16="http://schemas.microsoft.com/office/drawing/2014/main" val="2196813884"/>
                    </a:ext>
                  </a:extLst>
                </a:gridCol>
                <a:gridCol w="600358">
                  <a:extLst>
                    <a:ext uri="{9D8B030D-6E8A-4147-A177-3AD203B41FA5}">
                      <a16:colId xmlns:a16="http://schemas.microsoft.com/office/drawing/2014/main" val="3086758525"/>
                    </a:ext>
                  </a:extLst>
                </a:gridCol>
                <a:gridCol w="745709">
                  <a:extLst>
                    <a:ext uri="{9D8B030D-6E8A-4147-A177-3AD203B41FA5}">
                      <a16:colId xmlns:a16="http://schemas.microsoft.com/office/drawing/2014/main" val="3996447561"/>
                    </a:ext>
                  </a:extLst>
                </a:gridCol>
                <a:gridCol w="746762">
                  <a:extLst>
                    <a:ext uri="{9D8B030D-6E8A-4147-A177-3AD203B41FA5}">
                      <a16:colId xmlns:a16="http://schemas.microsoft.com/office/drawing/2014/main" val="493352671"/>
                    </a:ext>
                  </a:extLst>
                </a:gridCol>
                <a:gridCol w="600358">
                  <a:extLst>
                    <a:ext uri="{9D8B030D-6E8A-4147-A177-3AD203B41FA5}">
                      <a16:colId xmlns:a16="http://schemas.microsoft.com/office/drawing/2014/main" val="4173198374"/>
                    </a:ext>
                  </a:extLst>
                </a:gridCol>
                <a:gridCol w="600358">
                  <a:extLst>
                    <a:ext uri="{9D8B030D-6E8A-4147-A177-3AD203B41FA5}">
                      <a16:colId xmlns:a16="http://schemas.microsoft.com/office/drawing/2014/main" val="2855191660"/>
                    </a:ext>
                  </a:extLst>
                </a:gridCol>
                <a:gridCol w="600358">
                  <a:extLst>
                    <a:ext uri="{9D8B030D-6E8A-4147-A177-3AD203B41FA5}">
                      <a16:colId xmlns:a16="http://schemas.microsoft.com/office/drawing/2014/main" val="3104650860"/>
                    </a:ext>
                  </a:extLst>
                </a:gridCol>
                <a:gridCol w="746762">
                  <a:extLst>
                    <a:ext uri="{9D8B030D-6E8A-4147-A177-3AD203B41FA5}">
                      <a16:colId xmlns:a16="http://schemas.microsoft.com/office/drawing/2014/main" val="2346650496"/>
                    </a:ext>
                  </a:extLst>
                </a:gridCol>
                <a:gridCol w="895271">
                  <a:extLst>
                    <a:ext uri="{9D8B030D-6E8A-4147-A177-3AD203B41FA5}">
                      <a16:colId xmlns:a16="http://schemas.microsoft.com/office/drawing/2014/main" val="1115879836"/>
                    </a:ext>
                  </a:extLst>
                </a:gridCol>
                <a:gridCol w="1200718">
                  <a:extLst>
                    <a:ext uri="{9D8B030D-6E8A-4147-A177-3AD203B41FA5}">
                      <a16:colId xmlns:a16="http://schemas.microsoft.com/office/drawing/2014/main" val="3778411999"/>
                    </a:ext>
                  </a:extLst>
                </a:gridCol>
              </a:tblGrid>
              <a:tr h="50365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SD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Differens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start-avslut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df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Cohen´s 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417596"/>
                  </a:ext>
                </a:extLst>
              </a:tr>
              <a:tr h="25182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     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3979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Globalt svårighetsindex, GSI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2.04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1,31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6,73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62816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Somatisering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1,79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1,25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0,54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4,85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487516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Obsessiv kompulsivitet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2,22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1,55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0,67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6,37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6645523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Interpersonell sensitivitet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2,22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1,30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7,87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202877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Depression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2,58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1,70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1,16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6,27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643920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Ångest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2,18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1,46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5,66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0,77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060784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Fientlighet/vrede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1,80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1,12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1,23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4,62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503882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Fobisk ångest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1,54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0,55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4,55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0,56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161826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Paranoidt tänkande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1,98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1,13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6,85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574260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Psykoticism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1,46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0,94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0,87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0,86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0,59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4,88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0,66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551768"/>
                  </a:ext>
                </a:extLst>
              </a:tr>
              <a:tr h="251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CGAS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43,8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11,5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11,73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&lt; ,001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1,43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537563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84564" y="5533090"/>
            <a:ext cx="1074685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Not.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Psykiska symptom mätt med 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Symptom Check List- 90, SCL-90 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 Globalt svårighetsindex samt nio delskalor.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Funktionsnivå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mätt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med Children´s Global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Assesment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Scale, CGAS. </a:t>
            </a:r>
            <a:endParaRPr kumimoji="0" lang="sv-SE" altLang="sv-SE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sv-SE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kumimoji="0" lang="en-US" altLang="sv-SE" sz="11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&lt; .001, 95%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konfidensintervall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Bonferroni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Cohen´s </a:t>
            </a:r>
            <a:r>
              <a:rPr kumimoji="0" lang="en-US" altLang="sv-SE" sz="11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=m</a:t>
            </a:r>
            <a:r>
              <a:rPr kumimoji="0" lang="en-US" altLang="sv-SE" sz="11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</a:t>
            </a:r>
            <a:r>
              <a:rPr kumimoji="0" lang="en-US" altLang="sv-SE" sz="11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sd</a:t>
            </a:r>
            <a:r>
              <a:rPr kumimoji="0" lang="en-US" altLang="sv-SE" sz="1100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pooled</a:t>
            </a:r>
            <a:endParaRPr kumimoji="0" lang="en-US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603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292256"/>
              </p:ext>
            </p:extLst>
          </p:nvPr>
        </p:nvGraphicFramePr>
        <p:xfrm>
          <a:off x="2159722" y="1879571"/>
          <a:ext cx="7375668" cy="3251991"/>
        </p:xfrm>
        <a:graphic>
          <a:graphicData uri="http://schemas.openxmlformats.org/drawingml/2006/table">
            <a:tbl>
              <a:tblPr firstRow="1" firstCol="1" bandRow="1"/>
              <a:tblGrid>
                <a:gridCol w="2115219">
                  <a:extLst>
                    <a:ext uri="{9D8B030D-6E8A-4147-A177-3AD203B41FA5}">
                      <a16:colId xmlns:a16="http://schemas.microsoft.com/office/drawing/2014/main" val="635958802"/>
                    </a:ext>
                  </a:extLst>
                </a:gridCol>
                <a:gridCol w="1131500">
                  <a:extLst>
                    <a:ext uri="{9D8B030D-6E8A-4147-A177-3AD203B41FA5}">
                      <a16:colId xmlns:a16="http://schemas.microsoft.com/office/drawing/2014/main" val="2262008635"/>
                    </a:ext>
                  </a:extLst>
                </a:gridCol>
                <a:gridCol w="1474243">
                  <a:extLst>
                    <a:ext uri="{9D8B030D-6E8A-4147-A177-3AD203B41FA5}">
                      <a16:colId xmlns:a16="http://schemas.microsoft.com/office/drawing/2014/main" val="3021102584"/>
                    </a:ext>
                  </a:extLst>
                </a:gridCol>
                <a:gridCol w="1474243">
                  <a:extLst>
                    <a:ext uri="{9D8B030D-6E8A-4147-A177-3AD203B41FA5}">
                      <a16:colId xmlns:a16="http://schemas.microsoft.com/office/drawing/2014/main" val="815558892"/>
                    </a:ext>
                  </a:extLst>
                </a:gridCol>
                <a:gridCol w="1180463">
                  <a:extLst>
                    <a:ext uri="{9D8B030D-6E8A-4147-A177-3AD203B41FA5}">
                      <a16:colId xmlns:a16="http://schemas.microsoft.com/office/drawing/2014/main" val="1526771023"/>
                    </a:ext>
                  </a:extLst>
                </a:gridCol>
              </a:tblGrid>
              <a:tr h="52254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Diagnoskriterier 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Skillnad före-efter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Procentuell förändring 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165753"/>
                  </a:ext>
                </a:extLst>
              </a:tr>
              <a:tr h="25139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%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%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Procentenheter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%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869030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Separationskänslighet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051198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Instabila relationer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446166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Identitetsförvirring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6507492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Impulsivitet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963452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Självskada/suicidalitet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366127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Affektiv instabilitet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686253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Kronisk tomhet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901366"/>
                  </a:ext>
                </a:extLst>
              </a:tr>
              <a:tr h="247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Ilska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709595"/>
                  </a:ext>
                </a:extLst>
              </a:tr>
              <a:tr h="495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Dissociation/ paranoidt tänkande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44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25117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07274" y="5148257"/>
            <a:ext cx="777745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sv-SE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Not.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Diagnoskriterier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mätt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med Structured Clinical Interview for DSM-IV Axis II Personality Disorders, SCID-II (</a:t>
            </a:r>
            <a:r>
              <a:rPr kumimoji="0" lang="en-US" altLang="sv-SE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Borderlinedelen</a:t>
            </a:r>
            <a:r>
              <a:rPr kumimoji="0" lang="en-US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kumimoji="0" lang="en-US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1736219" y="783013"/>
            <a:ext cx="8624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Diagnoskriterier avseende EIPS före och efter behandling</a:t>
            </a:r>
            <a:endParaRPr kumimoji="0" lang="sv-SE" altLang="sv-SE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579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447119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sv-SE" sz="3600" dirty="0">
                <a:solidFill>
                  <a:schemeClr val="tx2"/>
                </a:solidFill>
              </a:rPr>
              <a:t>Blir det bättre efter DBT för ungdomar med emotionell instabilitet?</a:t>
            </a:r>
            <a:br>
              <a:rPr lang="sv-SE" sz="3600" dirty="0">
                <a:solidFill>
                  <a:schemeClr val="tx2"/>
                </a:solidFill>
              </a:rPr>
            </a:br>
            <a:br>
              <a:rPr lang="sv-SE" sz="3600" dirty="0">
                <a:solidFill>
                  <a:schemeClr val="tx2"/>
                </a:solidFill>
              </a:rPr>
            </a:br>
            <a:r>
              <a:rPr lang="sv-SE" sz="3600" dirty="0">
                <a:solidFill>
                  <a:schemeClr val="tx2"/>
                </a:solidFill>
              </a:rPr>
              <a:t>Och om man också har ADHD?</a:t>
            </a:r>
            <a:br>
              <a:rPr lang="sv-SE" sz="3600" dirty="0">
                <a:solidFill>
                  <a:schemeClr val="tx2"/>
                </a:solidFill>
              </a:rPr>
            </a:br>
            <a:br>
              <a:rPr lang="sv-SE" sz="3600" dirty="0">
                <a:solidFill>
                  <a:schemeClr val="tx2"/>
                </a:solidFill>
              </a:rPr>
            </a:br>
            <a:r>
              <a:rPr lang="sv-SE" sz="3600" dirty="0">
                <a:solidFill>
                  <a:schemeClr val="tx2"/>
                </a:solidFill>
              </a:rPr>
              <a:t>Eller AST?</a:t>
            </a:r>
            <a:br>
              <a:rPr lang="sv-SE" sz="3600" dirty="0">
                <a:solidFill>
                  <a:schemeClr val="tx2"/>
                </a:solidFill>
              </a:rPr>
            </a:br>
            <a:br>
              <a:rPr lang="sv-SE" sz="3600" dirty="0">
                <a:solidFill>
                  <a:schemeClr val="tx2"/>
                </a:solidFill>
              </a:rPr>
            </a:br>
            <a:r>
              <a:rPr lang="sv-SE" sz="3600" dirty="0">
                <a:solidFill>
                  <a:schemeClr val="tx2"/>
                </a:solidFill>
              </a:rPr>
              <a:t>Kvantitativ arkivstudie på DBT-teamet, BUP, Stockholm.</a:t>
            </a:r>
            <a:br>
              <a:rPr lang="sv-SE" sz="3600" dirty="0">
                <a:solidFill>
                  <a:schemeClr val="tx2"/>
                </a:solidFill>
              </a:rPr>
            </a:br>
            <a:endParaRPr lang="sv-SE" sz="3600" dirty="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3835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67142562"/>
              </p:ext>
            </p:extLst>
          </p:nvPr>
        </p:nvGraphicFramePr>
        <p:xfrm>
          <a:off x="1392382" y="768927"/>
          <a:ext cx="9268691" cy="5798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1714499" y="245707"/>
            <a:ext cx="8624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Diagnoskriterier avseende EIPS före och efter behandling</a:t>
            </a:r>
            <a:endParaRPr kumimoji="0" lang="sv-SE" altLang="sv-SE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6102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87236" y="152401"/>
            <a:ext cx="9566564" cy="1538288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sv-SE" altLang="sv-SE" sz="4000" dirty="0"/>
            </a:br>
            <a:r>
              <a:rPr lang="sv-SE" altLang="sv-SE" sz="3100" dirty="0">
                <a:ea typeface="Calibri" panose="020F0502020204030204" pitchFamily="34" charset="0"/>
                <a:cs typeface="Times New Roman" panose="02020603050405020304" pitchFamily="18" charset="0"/>
              </a:rPr>
              <a:t>Antal diagnoskriterier för EIPS före och efter behandling </a:t>
            </a:r>
            <a:br>
              <a:rPr lang="sv-SE" altLang="sv-SE" sz="4000" dirty="0"/>
            </a:b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637706"/>
              </p:ext>
            </p:extLst>
          </p:nvPr>
        </p:nvGraphicFramePr>
        <p:xfrm>
          <a:off x="1787236" y="1496289"/>
          <a:ext cx="8184866" cy="48309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88110">
                  <a:extLst>
                    <a:ext uri="{9D8B030D-6E8A-4147-A177-3AD203B41FA5}">
                      <a16:colId xmlns:a16="http://schemas.microsoft.com/office/drawing/2014/main" val="2215911719"/>
                    </a:ext>
                  </a:extLst>
                </a:gridCol>
                <a:gridCol w="1100510">
                  <a:extLst>
                    <a:ext uri="{9D8B030D-6E8A-4147-A177-3AD203B41FA5}">
                      <a16:colId xmlns:a16="http://schemas.microsoft.com/office/drawing/2014/main" val="217388730"/>
                    </a:ext>
                  </a:extLst>
                </a:gridCol>
                <a:gridCol w="1994147">
                  <a:extLst>
                    <a:ext uri="{9D8B030D-6E8A-4147-A177-3AD203B41FA5}">
                      <a16:colId xmlns:a16="http://schemas.microsoft.com/office/drawing/2014/main" val="2974008037"/>
                    </a:ext>
                  </a:extLst>
                </a:gridCol>
                <a:gridCol w="1604323">
                  <a:extLst>
                    <a:ext uri="{9D8B030D-6E8A-4147-A177-3AD203B41FA5}">
                      <a16:colId xmlns:a16="http://schemas.microsoft.com/office/drawing/2014/main" val="1433957135"/>
                    </a:ext>
                  </a:extLst>
                </a:gridCol>
                <a:gridCol w="997776">
                  <a:extLst>
                    <a:ext uri="{9D8B030D-6E8A-4147-A177-3AD203B41FA5}">
                      <a16:colId xmlns:a16="http://schemas.microsoft.com/office/drawing/2014/main" val="685379001"/>
                    </a:ext>
                  </a:extLst>
                </a:gridCol>
              </a:tblGrid>
              <a:tr h="1162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Antal diagnoskriterier för EIPS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 (</a:t>
                      </a:r>
                      <a:r>
                        <a:rPr lang="sv-SE" sz="1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=87)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%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(n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=87)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%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75174"/>
                  </a:ext>
                </a:extLst>
              </a:tr>
              <a:tr h="37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994701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829743"/>
                  </a:ext>
                </a:extLst>
              </a:tr>
              <a:tr h="37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696984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953289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226741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85286"/>
                  </a:ext>
                </a:extLst>
              </a:tr>
              <a:tr h="37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39647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729326"/>
                  </a:ext>
                </a:extLst>
              </a:tr>
              <a:tr h="360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942090"/>
                  </a:ext>
                </a:extLst>
              </a:tr>
              <a:tr h="37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91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659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" name="textruta 3"/>
          <p:cNvSpPr txBox="1"/>
          <p:nvPr/>
        </p:nvSpPr>
        <p:spPr>
          <a:xfrm>
            <a:off x="804672" y="1395663"/>
            <a:ext cx="3669161" cy="3418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Resultat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Finns det </a:t>
            </a:r>
            <a:r>
              <a:rPr lang="en-US" sz="2000" b="1" dirty="0" err="1">
                <a:solidFill>
                  <a:schemeClr val="tx2"/>
                </a:solidFill>
              </a:rPr>
              <a:t>skillnader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i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förändring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mellan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gruppen</a:t>
            </a:r>
            <a:r>
              <a:rPr lang="en-US" sz="2000" b="1" dirty="0">
                <a:solidFill>
                  <a:schemeClr val="tx2"/>
                </a:solidFill>
              </a:rPr>
              <a:t> med AST, ADHD </a:t>
            </a:r>
            <a:r>
              <a:rPr lang="en-US" sz="2000" b="1" dirty="0" err="1">
                <a:solidFill>
                  <a:schemeClr val="tx2"/>
                </a:solidFill>
              </a:rPr>
              <a:t>och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utan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neuropsykiatrisk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diagnos</a:t>
            </a:r>
            <a:r>
              <a:rPr lang="en-US" sz="2000" b="1" dirty="0">
                <a:solidFill>
                  <a:schemeClr val="tx2"/>
                </a:solidFill>
              </a:rPr>
              <a:t>?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En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signifikant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skillnad</a:t>
            </a:r>
            <a:r>
              <a:rPr lang="en-US" sz="1800" dirty="0">
                <a:solidFill>
                  <a:schemeClr val="tx2"/>
                </a:solidFill>
              </a:rPr>
              <a:t>; </a:t>
            </a:r>
            <a:r>
              <a:rPr lang="en-US" sz="1800" dirty="0" err="1">
                <a:solidFill>
                  <a:schemeClr val="tx2"/>
                </a:solidFill>
              </a:rPr>
              <a:t>gruppen</a:t>
            </a:r>
            <a:r>
              <a:rPr lang="en-US" sz="1800" dirty="0">
                <a:solidFill>
                  <a:schemeClr val="tx2"/>
                </a:solidFill>
              </a:rPr>
              <a:t> med AST hade </a:t>
            </a:r>
            <a:r>
              <a:rPr lang="en-US" sz="1800" dirty="0" err="1">
                <a:solidFill>
                  <a:schemeClr val="tx2"/>
                </a:solidFill>
              </a:rPr>
              <a:t>en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signifikant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mindre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förändring</a:t>
            </a:r>
            <a:r>
              <a:rPr lang="en-US" sz="1800" dirty="0">
                <a:solidFill>
                  <a:schemeClr val="tx2"/>
                </a:solidFill>
              </a:rPr>
              <a:t> av CGAS </a:t>
            </a:r>
            <a:r>
              <a:rPr lang="en-US" sz="1800" dirty="0" err="1">
                <a:solidFill>
                  <a:schemeClr val="tx2"/>
                </a:solidFill>
              </a:rPr>
              <a:t>före-efter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behandling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jämfört</a:t>
            </a:r>
            <a:r>
              <a:rPr lang="en-US" sz="1800" dirty="0">
                <a:solidFill>
                  <a:schemeClr val="tx2"/>
                </a:solidFill>
              </a:rPr>
              <a:t> med </a:t>
            </a:r>
            <a:r>
              <a:rPr lang="en-US" sz="1800" dirty="0" err="1">
                <a:solidFill>
                  <a:schemeClr val="tx2"/>
                </a:solidFill>
              </a:rPr>
              <a:t>gruppen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utan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neuropsykiatrisk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diagnos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Ingen </a:t>
            </a:r>
            <a:r>
              <a:rPr lang="en-US" sz="1800" dirty="0" err="1">
                <a:solidFill>
                  <a:schemeClr val="tx2"/>
                </a:solidFill>
              </a:rPr>
              <a:t>skillnad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avseende</a:t>
            </a:r>
            <a:r>
              <a:rPr lang="en-US" sz="1800" dirty="0">
                <a:solidFill>
                  <a:schemeClr val="tx2"/>
                </a:solidFill>
              </a:rPr>
              <a:t> SCL-90, </a:t>
            </a:r>
            <a:r>
              <a:rPr lang="en-US" sz="1800" dirty="0" err="1">
                <a:solidFill>
                  <a:schemeClr val="tx2"/>
                </a:solidFill>
              </a:rPr>
              <a:t>antal</a:t>
            </a:r>
            <a:r>
              <a:rPr lang="en-US" sz="1800" dirty="0">
                <a:solidFill>
                  <a:schemeClr val="tx2"/>
                </a:solidFill>
              </a:rPr>
              <a:t> symptom </a:t>
            </a:r>
            <a:r>
              <a:rPr lang="en-US" sz="1800" dirty="0" err="1">
                <a:solidFill>
                  <a:schemeClr val="tx2"/>
                </a:solidFill>
              </a:rPr>
              <a:t>avseende</a:t>
            </a:r>
            <a:r>
              <a:rPr lang="en-US" sz="1800" dirty="0">
                <a:solidFill>
                  <a:schemeClr val="tx2"/>
                </a:solidFill>
              </a:rPr>
              <a:t> EIPS </a:t>
            </a:r>
            <a:r>
              <a:rPr lang="en-US" sz="1800" dirty="0" err="1">
                <a:solidFill>
                  <a:schemeClr val="tx2"/>
                </a:solidFill>
              </a:rPr>
              <a:t>eller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behandlingslängd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9297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487265"/>
              </p:ext>
            </p:extLst>
          </p:nvPr>
        </p:nvGraphicFramePr>
        <p:xfrm>
          <a:off x="1641761" y="1683326"/>
          <a:ext cx="7716869" cy="380374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63360">
                  <a:extLst>
                    <a:ext uri="{9D8B030D-6E8A-4147-A177-3AD203B41FA5}">
                      <a16:colId xmlns:a16="http://schemas.microsoft.com/office/drawing/2014/main" val="2942300952"/>
                    </a:ext>
                  </a:extLst>
                </a:gridCol>
                <a:gridCol w="558715">
                  <a:extLst>
                    <a:ext uri="{9D8B030D-6E8A-4147-A177-3AD203B41FA5}">
                      <a16:colId xmlns:a16="http://schemas.microsoft.com/office/drawing/2014/main" val="393575387"/>
                    </a:ext>
                  </a:extLst>
                </a:gridCol>
                <a:gridCol w="525672">
                  <a:extLst>
                    <a:ext uri="{9D8B030D-6E8A-4147-A177-3AD203B41FA5}">
                      <a16:colId xmlns:a16="http://schemas.microsoft.com/office/drawing/2014/main" val="612031926"/>
                    </a:ext>
                  </a:extLst>
                </a:gridCol>
                <a:gridCol w="575986">
                  <a:extLst>
                    <a:ext uri="{9D8B030D-6E8A-4147-A177-3AD203B41FA5}">
                      <a16:colId xmlns:a16="http://schemas.microsoft.com/office/drawing/2014/main" val="2475979334"/>
                    </a:ext>
                  </a:extLst>
                </a:gridCol>
                <a:gridCol w="525672">
                  <a:extLst>
                    <a:ext uri="{9D8B030D-6E8A-4147-A177-3AD203B41FA5}">
                      <a16:colId xmlns:a16="http://schemas.microsoft.com/office/drawing/2014/main" val="3338510429"/>
                    </a:ext>
                  </a:extLst>
                </a:gridCol>
                <a:gridCol w="578990">
                  <a:extLst>
                    <a:ext uri="{9D8B030D-6E8A-4147-A177-3AD203B41FA5}">
                      <a16:colId xmlns:a16="http://schemas.microsoft.com/office/drawing/2014/main" val="2235524546"/>
                    </a:ext>
                  </a:extLst>
                </a:gridCol>
                <a:gridCol w="563220">
                  <a:extLst>
                    <a:ext uri="{9D8B030D-6E8A-4147-A177-3AD203B41FA5}">
                      <a16:colId xmlns:a16="http://schemas.microsoft.com/office/drawing/2014/main" val="2902833814"/>
                    </a:ext>
                  </a:extLst>
                </a:gridCol>
                <a:gridCol w="856095">
                  <a:extLst>
                    <a:ext uri="{9D8B030D-6E8A-4147-A177-3AD203B41FA5}">
                      <a16:colId xmlns:a16="http://schemas.microsoft.com/office/drawing/2014/main" val="1881695302"/>
                    </a:ext>
                  </a:extLst>
                </a:gridCol>
                <a:gridCol w="856095">
                  <a:extLst>
                    <a:ext uri="{9D8B030D-6E8A-4147-A177-3AD203B41FA5}">
                      <a16:colId xmlns:a16="http://schemas.microsoft.com/office/drawing/2014/main" val="473710879"/>
                    </a:ext>
                  </a:extLst>
                </a:gridCol>
                <a:gridCol w="556462">
                  <a:extLst>
                    <a:ext uri="{9D8B030D-6E8A-4147-A177-3AD203B41FA5}">
                      <a16:colId xmlns:a16="http://schemas.microsoft.com/office/drawing/2014/main" val="1701966699"/>
                    </a:ext>
                  </a:extLst>
                </a:gridCol>
                <a:gridCol w="556462">
                  <a:extLst>
                    <a:ext uri="{9D8B030D-6E8A-4147-A177-3AD203B41FA5}">
                      <a16:colId xmlns:a16="http://schemas.microsoft.com/office/drawing/2014/main" val="433071277"/>
                    </a:ext>
                  </a:extLst>
                </a:gridCol>
                <a:gridCol w="500140">
                  <a:extLst>
                    <a:ext uri="{9D8B030D-6E8A-4147-A177-3AD203B41FA5}">
                      <a16:colId xmlns:a16="http://schemas.microsoft.com/office/drawing/2014/main" val="4092420825"/>
                    </a:ext>
                  </a:extLst>
                </a:gridCol>
              </a:tblGrid>
              <a:tr h="20873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AST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ADHD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Ej NP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Post hoc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494006"/>
                  </a:ext>
                </a:extLst>
              </a:tr>
              <a:tr h="20873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Efter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df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532242"/>
                  </a:ext>
                </a:extLst>
              </a:tr>
              <a:tr h="417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CGAS 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</a:t>
                      </a: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41,6 (4,7)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50,8 (10,4)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45,2 (5,9)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54,8 (10,2)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43,8 (6,1)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57,4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(9,9)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3709458"/>
                  </a:ext>
                </a:extLst>
              </a:tr>
              <a:tr h="208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3,186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0,04*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220778"/>
                  </a:ext>
                </a:extLst>
              </a:tr>
              <a:tr h="417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GSI 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1,95 (0,73)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1,4 (0,95)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2,11 (0,71)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1,37 (0,83)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2,02 (0,83)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1,25 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(0,83)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977500"/>
                  </a:ext>
                </a:extLst>
              </a:tr>
              <a:tr h="255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0,146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283335"/>
                  </a:ext>
                </a:extLst>
              </a:tr>
              <a:tr h="208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189647"/>
                  </a:ext>
                </a:extLst>
              </a:tr>
              <a:tr h="417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Behandlings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längd </a:t>
                      </a: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 (SD)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 (6,6)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19,4 (9,9)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15,9 (7,0)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2,783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003661"/>
                  </a:ext>
                </a:extLst>
              </a:tr>
              <a:tr h="417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Kruskall Wallis H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258638"/>
                  </a:ext>
                </a:extLst>
              </a:tr>
              <a:tr h="10436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Kriterier EIPS 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Förändring mellan före-efter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sv-SE" sz="1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mdn</a:t>
                      </a: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sv-SE" sz="1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(Q</a:t>
                      </a:r>
                      <a:r>
                        <a:rPr lang="sv-SE" sz="10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sv-SE" sz="1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,Q</a:t>
                      </a:r>
                      <a:r>
                        <a:rPr lang="sv-SE" sz="10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 (1,3)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(0,4)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(2,4)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4,583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ns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72427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41761" y="5064061"/>
            <a:ext cx="8103063" cy="1554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 altLang="sv-SE" sz="11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Not.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AST= gruppen med diagnos AST, ADHD= gruppen med diagnos ADHD, Ej NP= gruppen utan neuropsykiatrisk diagnos. Behandlingslängd anges i enhet månader. </a:t>
            </a:r>
            <a:endParaRPr kumimoji="0" lang="sv-SE" altLang="sv-SE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 signifikanta skillnaden visade på att AST hade en signifikant mindre förändring av CGAS över tid jämfört med gruppen utan neuropsykiatrisk diagnos.</a:t>
            </a:r>
            <a:r>
              <a:rPr kumimoji="0" lang="sv-SE" altLang="sv-SE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r>
              <a:rPr kumimoji="0" lang="sv-SE" altLang="sv-SE" sz="11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&lt; .001, 95% konfidensintervall. </a:t>
            </a:r>
            <a:r>
              <a:rPr kumimoji="0" lang="sv-SE" altLang="sv-SE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Bonferroni</a:t>
            </a:r>
            <a:r>
              <a:rPr kumimoji="0" lang="sv-SE" altLang="sv-SE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sv-SE" altLang="sv-SE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1475507" y="729219"/>
            <a:ext cx="7716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Skillnader mellan grupperna Ast, ADHD och utan NP</a:t>
            </a:r>
            <a:endParaRPr kumimoji="0" lang="sv-SE" altLang="sv-SE" sz="2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8626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55239" y="248077"/>
            <a:ext cx="98852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SCL-90 före och efter behandling indelat på grupp</a:t>
            </a:r>
            <a:endParaRPr lang="sv-SE" altLang="sv-SE" sz="2800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96215787"/>
              </p:ext>
            </p:extLst>
          </p:nvPr>
        </p:nvGraphicFramePr>
        <p:xfrm>
          <a:off x="1475510" y="955963"/>
          <a:ext cx="8944840" cy="498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57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8458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32868189"/>
              </p:ext>
            </p:extLst>
          </p:nvPr>
        </p:nvGraphicFramePr>
        <p:xfrm>
          <a:off x="2000250" y="1123950"/>
          <a:ext cx="8115300" cy="4923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986889" y="453736"/>
            <a:ext cx="10640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+mj-lt"/>
              </a:rPr>
              <a:t>Diagnoskriterierna för EIPS före och efter behandling indelat på grupp</a:t>
            </a:r>
          </a:p>
        </p:txBody>
      </p:sp>
    </p:spTree>
    <p:extLst>
      <p:ext uri="{BB962C8B-B14F-4D97-AF65-F5344CB8AC3E}">
        <p14:creationId xmlns:p14="http://schemas.microsoft.com/office/powerpoint/2010/main" val="3365204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18181139"/>
              </p:ext>
            </p:extLst>
          </p:nvPr>
        </p:nvGraphicFramePr>
        <p:xfrm>
          <a:off x="2493817" y="1184564"/>
          <a:ext cx="6733309" cy="5049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2076450" y="540327"/>
            <a:ext cx="7658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+mj-lt"/>
              </a:rPr>
              <a:t>CGAS före och efter behandling för respektive grupp  </a:t>
            </a:r>
          </a:p>
        </p:txBody>
      </p:sp>
    </p:spTree>
    <p:extLst>
      <p:ext uri="{BB962C8B-B14F-4D97-AF65-F5344CB8AC3E}">
        <p14:creationId xmlns:p14="http://schemas.microsoft.com/office/powerpoint/2010/main" val="2286781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559293"/>
            <a:ext cx="3669161" cy="3254446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Diskussion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374925"/>
            <a:ext cx="5306084" cy="6483075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500" dirty="0">
                <a:solidFill>
                  <a:schemeClr val="tx2"/>
                </a:solidFill>
              </a:rPr>
              <a:t>I linje med tidigare studier.</a:t>
            </a:r>
          </a:p>
          <a:p>
            <a:r>
              <a:rPr lang="sv-SE" sz="1500" dirty="0">
                <a:solidFill>
                  <a:schemeClr val="tx2"/>
                </a:solidFill>
              </a:rPr>
              <a:t>Bred nedgång av symptom, yttre beteenden och intrapsykiska symptom. </a:t>
            </a:r>
          </a:p>
          <a:p>
            <a:r>
              <a:rPr lang="sv-SE" sz="1500" dirty="0">
                <a:solidFill>
                  <a:schemeClr val="tx2"/>
                </a:solidFill>
              </a:rPr>
              <a:t>Nedgång av samtliga symptom vid EIPS - Stor nedgång av tomhetskänslor, ilska och </a:t>
            </a:r>
            <a:r>
              <a:rPr lang="sv-SE" sz="1500" dirty="0" err="1">
                <a:solidFill>
                  <a:schemeClr val="tx2"/>
                </a:solidFill>
              </a:rPr>
              <a:t>suicidalitet</a:t>
            </a:r>
            <a:r>
              <a:rPr lang="sv-SE" sz="1500" dirty="0">
                <a:solidFill>
                  <a:schemeClr val="tx2"/>
                </a:solidFill>
              </a:rPr>
              <a:t> och självskadebeteende. Minst nedgång affektiv instabilitet. </a:t>
            </a:r>
          </a:p>
          <a:p>
            <a:r>
              <a:rPr lang="sv-SE" sz="1500" dirty="0">
                <a:solidFill>
                  <a:schemeClr val="tx2"/>
                </a:solidFill>
              </a:rPr>
              <a:t>Resultat i ljuset av naturalförlopp.</a:t>
            </a:r>
          </a:p>
          <a:p>
            <a:r>
              <a:rPr lang="sv-SE" sz="1500" dirty="0">
                <a:solidFill>
                  <a:schemeClr val="tx2"/>
                </a:solidFill>
              </a:rPr>
              <a:t>CGAS förändras mindre för AST- funktion nära kopplad till NP.</a:t>
            </a:r>
          </a:p>
          <a:p>
            <a:r>
              <a:rPr lang="sv-SE" sz="1500" dirty="0">
                <a:solidFill>
                  <a:schemeClr val="tx2"/>
                </a:solidFill>
              </a:rPr>
              <a:t>Förändring av CGAS för ADHD, likheterna i vad behandling adresserar.</a:t>
            </a:r>
          </a:p>
          <a:p>
            <a:r>
              <a:rPr lang="sv-SE" sz="1500" dirty="0">
                <a:solidFill>
                  <a:schemeClr val="tx2"/>
                </a:solidFill>
              </a:rPr>
              <a:t>DBT vid AST – lovande! OBS! Urval av AST samt anpassningar! </a:t>
            </a:r>
          </a:p>
          <a:p>
            <a:r>
              <a:rPr lang="sv-SE" sz="1500" dirty="0">
                <a:solidFill>
                  <a:schemeClr val="tx2"/>
                </a:solidFill>
              </a:rPr>
              <a:t>Trots mycket positiva resultat, en grupp där många fortsatt kämpar och där vissa har fortsatta svårigheter och lägre funktionsnivå än ungdomar generellt.</a:t>
            </a:r>
          </a:p>
        </p:txBody>
      </p:sp>
    </p:spTree>
    <p:extLst>
      <p:ext uri="{BB962C8B-B14F-4D97-AF65-F5344CB8AC3E}">
        <p14:creationId xmlns:p14="http://schemas.microsoft.com/office/powerpoint/2010/main" val="1275578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559293"/>
            <a:ext cx="3669161" cy="3254446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Ta med sig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374925"/>
            <a:ext cx="5306084" cy="6483075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chemeClr val="tx2"/>
                </a:solidFill>
              </a:rPr>
              <a:t>Ge tillgång till behandling till ungdomar.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Exkludera inte per automatik patienter med AST.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Gör bedömningar och anpassa behandling för NPF. </a:t>
            </a:r>
          </a:p>
          <a:p>
            <a:pPr marL="0" indent="0">
              <a:buNone/>
            </a:pPr>
            <a:endParaRPr lang="sv-SE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7333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3921CD-DDE5-4B57-8FDF-B37ADE4ED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19" y="3985"/>
            <a:ext cx="9747620" cy="6858000"/>
            <a:chOff x="1318434" y="36937"/>
            <a:chExt cx="9747620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CBEDF6-7B5F-471F-AF99-301A23748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D43DB10-4F84-47C2-8170-CB9EED86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F35C7A0-1526-4D97-BCD8-91B3576E3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009574A-38B7-43A8-A925-1FB54C6B1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A3AAA50-DE22-4E5D-9064-A37786C59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" name="Rektangel 5"/>
          <p:cNvSpPr/>
          <p:nvPr/>
        </p:nvSpPr>
        <p:spPr>
          <a:xfrm>
            <a:off x="3055954" y="1992572"/>
            <a:ext cx="5709721" cy="34176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dirty="0">
              <a:solidFill>
                <a:schemeClr val="tx2"/>
              </a:solidFill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tx2"/>
                </a:solidFill>
              </a:rPr>
              <a:t>Tack för </a:t>
            </a:r>
            <a:r>
              <a:rPr lang="en-US" sz="3600" dirty="0" err="1">
                <a:solidFill>
                  <a:schemeClr val="tx2"/>
                </a:solidFill>
              </a:rPr>
              <a:t>att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ni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lyssnade</a:t>
            </a:r>
            <a:r>
              <a:rPr lang="en-US" sz="3600" dirty="0">
                <a:solidFill>
                  <a:schemeClr val="tx2"/>
                </a:solidFill>
              </a:rPr>
              <a:t>!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dirty="0">
              <a:solidFill>
                <a:schemeClr val="tx2"/>
              </a:solidFill>
            </a:endParaRPr>
          </a:p>
          <a:p>
            <a:pPr lvl="0" indent="-2286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2"/>
                </a:solidFill>
              </a:rPr>
              <a:t>Vid </a:t>
            </a:r>
            <a:r>
              <a:rPr lang="en-US" sz="2800" dirty="0" err="1">
                <a:solidFill>
                  <a:schemeClr val="tx2"/>
                </a:solidFill>
              </a:rPr>
              <a:t>frågor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kontakta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mig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gärna</a:t>
            </a:r>
            <a:endParaRPr lang="en-US" sz="2800" dirty="0">
              <a:solidFill>
                <a:schemeClr val="tx2"/>
              </a:solidFill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2"/>
                </a:solidFill>
              </a:rPr>
              <a:t>kajsa.jung@regionstockholm.se</a:t>
            </a:r>
          </a:p>
        </p:txBody>
      </p:sp>
    </p:spTree>
    <p:extLst>
      <p:ext uri="{BB962C8B-B14F-4D97-AF65-F5344CB8AC3E}">
        <p14:creationId xmlns:p14="http://schemas.microsoft.com/office/powerpoint/2010/main" val="185712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754" y="1243013"/>
            <a:ext cx="4361045" cy="4371974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tx2"/>
                </a:solidFill>
              </a:rPr>
              <a:t>Emotionell instabilt personlighetssyndrom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 lnSpcReduction="10000"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Emotionellt instabilt personlighetssyndrom, EIPS karaktäriseras av ett varaktigt mönster av instabilitet avseende känslor, relationer och självbild. </a:t>
            </a:r>
          </a:p>
          <a:p>
            <a:r>
              <a:rPr lang="sv-SE" sz="1800">
                <a:solidFill>
                  <a:schemeClr val="tx2"/>
                </a:solidFill>
              </a:rPr>
              <a:t>Ofta svårigheter </a:t>
            </a:r>
            <a:r>
              <a:rPr lang="sv-SE" sz="1800" dirty="0">
                <a:solidFill>
                  <a:schemeClr val="tx2"/>
                </a:solidFill>
              </a:rPr>
              <a:t>med impulsivitet, självskada, suicidalt beteende, kroniska tomhetskänslor, separationskänslighet, ilska och paranoida och/ eller </a:t>
            </a:r>
            <a:r>
              <a:rPr lang="sv-SE" sz="1800" dirty="0" err="1">
                <a:solidFill>
                  <a:schemeClr val="tx2"/>
                </a:solidFill>
              </a:rPr>
              <a:t>dissociativa</a:t>
            </a:r>
            <a:r>
              <a:rPr lang="sv-SE" sz="1800" dirty="0">
                <a:solidFill>
                  <a:schemeClr val="tx2"/>
                </a:solidFill>
              </a:rPr>
              <a:t> symptom </a:t>
            </a:r>
            <a:r>
              <a:rPr lang="sv-SE" sz="1200" dirty="0">
                <a:solidFill>
                  <a:schemeClr val="tx2"/>
                </a:solidFill>
              </a:rPr>
              <a:t>(WHO, 1992).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Motsvarar Borderline personlighetsstörning i DSM-5.</a:t>
            </a:r>
          </a:p>
          <a:p>
            <a:r>
              <a:rPr lang="sv-SE" sz="1800" dirty="0">
                <a:solidFill>
                  <a:schemeClr val="tx2"/>
                </a:solidFill>
              </a:rPr>
              <a:t>1-2 % av befolkningen, 10 % av patienter i öppenvård samt 25 % av patienten i heldygnsvård </a:t>
            </a:r>
            <a:r>
              <a:rPr lang="sv-SE" sz="1200" dirty="0">
                <a:solidFill>
                  <a:schemeClr val="tx2"/>
                </a:solidFill>
              </a:rPr>
              <a:t>(</a:t>
            </a:r>
            <a:r>
              <a:rPr lang="sv-SE" sz="1200" dirty="0" err="1">
                <a:solidFill>
                  <a:schemeClr val="tx2"/>
                </a:solidFill>
              </a:rPr>
              <a:t>Leichsenring</a:t>
            </a:r>
            <a:r>
              <a:rPr lang="sv-SE" sz="1200" dirty="0">
                <a:solidFill>
                  <a:schemeClr val="tx2"/>
                </a:solidFill>
              </a:rPr>
              <a:t> et al., 2011; </a:t>
            </a:r>
            <a:r>
              <a:rPr lang="sv-SE" sz="1200" dirty="0" err="1">
                <a:solidFill>
                  <a:schemeClr val="tx2"/>
                </a:solidFill>
              </a:rPr>
              <a:t>Lieb</a:t>
            </a:r>
            <a:r>
              <a:rPr lang="sv-SE" sz="1200" dirty="0">
                <a:solidFill>
                  <a:schemeClr val="tx2"/>
                </a:solidFill>
              </a:rPr>
              <a:t> et al., 2004; Zimmerman, Rothschild &amp; </a:t>
            </a:r>
            <a:r>
              <a:rPr lang="sv-SE" sz="1200" dirty="0" err="1">
                <a:solidFill>
                  <a:schemeClr val="tx2"/>
                </a:solidFill>
              </a:rPr>
              <a:t>Chelminski</a:t>
            </a:r>
            <a:r>
              <a:rPr lang="sv-SE" sz="1200" dirty="0">
                <a:solidFill>
                  <a:schemeClr val="tx2"/>
                </a:solidFill>
              </a:rPr>
              <a:t>, 2005).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3 av 4 diagnosticerade är kvinnor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Kaess</a:t>
            </a:r>
            <a:r>
              <a:rPr lang="sv-SE" sz="1100" dirty="0">
                <a:solidFill>
                  <a:schemeClr val="tx2"/>
                </a:solidFill>
              </a:rPr>
              <a:t>, Brunner &amp; </a:t>
            </a:r>
            <a:r>
              <a:rPr lang="sv-SE" sz="1100" dirty="0" err="1">
                <a:solidFill>
                  <a:schemeClr val="tx2"/>
                </a:solidFill>
              </a:rPr>
              <a:t>Chanen</a:t>
            </a:r>
            <a:r>
              <a:rPr lang="sv-SE" sz="1100" dirty="0">
                <a:solidFill>
                  <a:schemeClr val="tx2"/>
                </a:solidFill>
              </a:rPr>
              <a:t>, 2014) </a:t>
            </a:r>
            <a:r>
              <a:rPr lang="sv-SE" sz="1800" dirty="0">
                <a:solidFill>
                  <a:schemeClr val="tx2"/>
                </a:solidFill>
              </a:rPr>
              <a:t>vilket ej är fallet i </a:t>
            </a:r>
            <a:r>
              <a:rPr lang="sv-SE" sz="1800" dirty="0" err="1">
                <a:solidFill>
                  <a:schemeClr val="tx2"/>
                </a:solidFill>
              </a:rPr>
              <a:t>populationstudier</a:t>
            </a:r>
            <a:r>
              <a:rPr lang="sv-SE" sz="1800" dirty="0">
                <a:solidFill>
                  <a:schemeClr val="tx2"/>
                </a:solidFill>
              </a:rPr>
              <a:t>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Lenzenwegwe</a:t>
            </a:r>
            <a:r>
              <a:rPr lang="sv-SE" sz="1100" dirty="0">
                <a:solidFill>
                  <a:schemeClr val="tx2"/>
                </a:solidFill>
              </a:rPr>
              <a:t> et al., 2007; Torgersen, </a:t>
            </a:r>
            <a:r>
              <a:rPr lang="sv-SE" sz="1100" dirty="0" err="1">
                <a:solidFill>
                  <a:schemeClr val="tx2"/>
                </a:solidFill>
              </a:rPr>
              <a:t>Kringlen</a:t>
            </a:r>
            <a:r>
              <a:rPr lang="sv-SE" sz="1100" dirty="0">
                <a:solidFill>
                  <a:schemeClr val="tx2"/>
                </a:solidFill>
              </a:rPr>
              <a:t> &amp; Cramer, 2001: </a:t>
            </a:r>
            <a:r>
              <a:rPr lang="sv-SE" sz="1100" dirty="0" err="1">
                <a:solidFill>
                  <a:schemeClr val="tx2"/>
                </a:solidFill>
              </a:rPr>
              <a:t>Zinarini</a:t>
            </a:r>
            <a:r>
              <a:rPr lang="sv-SE" sz="1100" dirty="0">
                <a:solidFill>
                  <a:schemeClr val="tx2"/>
                </a:solidFill>
              </a:rPr>
              <a:t> et al., 2011).   </a:t>
            </a:r>
          </a:p>
          <a:p>
            <a:r>
              <a:rPr lang="sv-SE" sz="1800" dirty="0">
                <a:solidFill>
                  <a:schemeClr val="tx2"/>
                </a:solidFill>
              </a:rPr>
              <a:t>Suicidrisk på 10% </a:t>
            </a:r>
            <a:r>
              <a:rPr lang="sv-SE" sz="1100" dirty="0">
                <a:solidFill>
                  <a:schemeClr val="tx2"/>
                </a:solidFill>
              </a:rPr>
              <a:t>(Black et al,. 2003) </a:t>
            </a:r>
            <a:r>
              <a:rPr lang="sv-SE" sz="1800" dirty="0">
                <a:solidFill>
                  <a:schemeClr val="tx2"/>
                </a:solidFill>
              </a:rPr>
              <a:t>vilket innebär en 50 gånger högre risk att dö i suicid jämfört med i den generella befolkningen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Leichsenring</a:t>
            </a:r>
            <a:r>
              <a:rPr lang="sv-SE" sz="1100" dirty="0">
                <a:solidFill>
                  <a:schemeClr val="tx2"/>
                </a:solidFill>
              </a:rPr>
              <a:t>, 2011).</a:t>
            </a:r>
          </a:p>
          <a:p>
            <a:endParaRPr lang="sv-SE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57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1024" y="2053641"/>
            <a:ext cx="3669161" cy="2760098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EIPS bland ungdomar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EIPS debuterar under ungdomsåren men att man ofta söker psykiatrisk vård först under den senare delen av tonåren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Zanarini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Frankenburg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Khera</a:t>
            </a:r>
            <a:r>
              <a:rPr lang="sv-SE" sz="1100" dirty="0">
                <a:solidFill>
                  <a:schemeClr val="tx2"/>
                </a:solidFill>
              </a:rPr>
              <a:t> &amp; </a:t>
            </a:r>
            <a:r>
              <a:rPr lang="sv-SE" sz="1100" dirty="0" err="1">
                <a:solidFill>
                  <a:schemeClr val="tx2"/>
                </a:solidFill>
              </a:rPr>
              <a:t>Bleichmar</a:t>
            </a:r>
            <a:r>
              <a:rPr lang="sv-SE" sz="1100" dirty="0">
                <a:solidFill>
                  <a:schemeClr val="tx2"/>
                </a:solidFill>
              </a:rPr>
              <a:t>, 2001).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Longitudinella studier visar på en hur utvecklingen av EIPS vanligtvis sker med en ökning av symptom efter puberteten där symptomen är som mest omfattande i tidig vuxenålder för att sedan minska över tid, en minskning som ofta sker över lång tid </a:t>
            </a:r>
            <a:r>
              <a:rPr lang="sv-SE" sz="1100" dirty="0">
                <a:solidFill>
                  <a:schemeClr val="tx2"/>
                </a:solidFill>
              </a:rPr>
              <a:t>(Cohen, Crawford, Johnson &amp; Kasen, 2005; </a:t>
            </a:r>
            <a:r>
              <a:rPr lang="sv-SE" sz="1100" dirty="0" err="1">
                <a:solidFill>
                  <a:schemeClr val="tx2"/>
                </a:solidFill>
              </a:rPr>
              <a:t>Tackett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Balsis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Oltmanns</a:t>
            </a:r>
            <a:r>
              <a:rPr lang="sv-SE" sz="1100" dirty="0">
                <a:solidFill>
                  <a:schemeClr val="tx2"/>
                </a:solidFill>
              </a:rPr>
              <a:t>, &amp; Krueger, 2009).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 Kumulativ prevalens vid 16 års ålder är 1,4% och vid 22 års ålder 3,2% </a:t>
            </a:r>
            <a:r>
              <a:rPr lang="sv-SE" sz="1100" dirty="0">
                <a:solidFill>
                  <a:schemeClr val="tx2"/>
                </a:solidFill>
              </a:rPr>
              <a:t>(Johnson, Cohen, Kasen, </a:t>
            </a:r>
            <a:r>
              <a:rPr lang="sv-SE" sz="1100" dirty="0" err="1">
                <a:solidFill>
                  <a:schemeClr val="tx2"/>
                </a:solidFill>
              </a:rPr>
              <a:t>Skodol</a:t>
            </a:r>
            <a:r>
              <a:rPr lang="sv-SE" sz="1100" dirty="0">
                <a:solidFill>
                  <a:schemeClr val="tx2"/>
                </a:solidFill>
              </a:rPr>
              <a:t> &amp; Oldham, 2008).</a:t>
            </a:r>
            <a:r>
              <a:rPr lang="sv-SE" sz="1800" dirty="0">
                <a:solidFill>
                  <a:schemeClr val="tx2"/>
                </a:solidFill>
              </a:rPr>
              <a:t> </a:t>
            </a:r>
          </a:p>
          <a:p>
            <a:r>
              <a:rPr lang="sv-SE" sz="1800" dirty="0">
                <a:solidFill>
                  <a:schemeClr val="tx2"/>
                </a:solidFill>
              </a:rPr>
              <a:t>Tidiga insatser viktiga då långvariga symptom innebär sämre prognos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Kaess</a:t>
            </a:r>
            <a:r>
              <a:rPr lang="sv-SE" sz="1100" dirty="0">
                <a:solidFill>
                  <a:schemeClr val="tx2"/>
                </a:solidFill>
              </a:rPr>
              <a:t> et al., 2014). </a:t>
            </a:r>
          </a:p>
        </p:txBody>
      </p:sp>
    </p:spTree>
    <p:extLst>
      <p:ext uri="{BB962C8B-B14F-4D97-AF65-F5344CB8AC3E}">
        <p14:creationId xmlns:p14="http://schemas.microsoft.com/office/powerpoint/2010/main" val="265651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5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328286"/>
            <a:ext cx="3669161" cy="3485453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EIPS och samsjuklighet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Vanligt samsjuklighet med andra psykiatriska tillstånd som affektiva sjukdomar, ångestproblematik, ätstörningar, alkohol- och substansberoende samt </a:t>
            </a:r>
            <a:r>
              <a:rPr lang="sv-SE" sz="1800" dirty="0" err="1">
                <a:solidFill>
                  <a:schemeClr val="tx2"/>
                </a:solidFill>
              </a:rPr>
              <a:t>somatoforma</a:t>
            </a:r>
            <a:r>
              <a:rPr lang="sv-SE" sz="1800" dirty="0">
                <a:solidFill>
                  <a:schemeClr val="tx2"/>
                </a:solidFill>
              </a:rPr>
              <a:t> tillstånd </a:t>
            </a:r>
            <a:r>
              <a:rPr lang="sv-SE" sz="1100" dirty="0">
                <a:solidFill>
                  <a:schemeClr val="tx2"/>
                </a:solidFill>
              </a:rPr>
              <a:t>(Zimmerman &amp; </a:t>
            </a:r>
            <a:r>
              <a:rPr lang="sv-SE" sz="1100" dirty="0" err="1">
                <a:solidFill>
                  <a:schemeClr val="tx2"/>
                </a:solidFill>
              </a:rPr>
              <a:t>Mattia</a:t>
            </a:r>
            <a:r>
              <a:rPr lang="sv-SE" sz="1100" dirty="0">
                <a:solidFill>
                  <a:schemeClr val="tx2"/>
                </a:solidFill>
              </a:rPr>
              <a:t>, 1999).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Utöver dessa tillstånd finns en relativt stor samsjuklighet med neuropsykiatriska funktionsvariationer </a:t>
            </a:r>
            <a:r>
              <a:rPr lang="sv-SE" sz="1100" dirty="0">
                <a:solidFill>
                  <a:schemeClr val="tx2"/>
                </a:solidFill>
              </a:rPr>
              <a:t>(Anckarsäter et al., 2006, </a:t>
            </a:r>
            <a:r>
              <a:rPr lang="sv-SE" sz="1100" dirty="0" err="1">
                <a:solidFill>
                  <a:schemeClr val="tx2"/>
                </a:solidFill>
              </a:rPr>
              <a:t>Bernardi</a:t>
            </a:r>
            <a:r>
              <a:rPr lang="sv-SE" sz="1100" dirty="0">
                <a:solidFill>
                  <a:schemeClr val="tx2"/>
                </a:solidFill>
              </a:rPr>
              <a:t> et al., 2012; </a:t>
            </a:r>
            <a:r>
              <a:rPr lang="sv-SE" sz="1100" dirty="0" err="1">
                <a:solidFill>
                  <a:schemeClr val="tx2"/>
                </a:solidFill>
              </a:rPr>
              <a:t>Hofvander</a:t>
            </a:r>
            <a:r>
              <a:rPr lang="sv-SE" sz="1100" dirty="0">
                <a:solidFill>
                  <a:schemeClr val="tx2"/>
                </a:solidFill>
              </a:rPr>
              <a:t> et al., 2009).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En högre samsjuklighet vid EIPS har visat sig innebära en ökad risk för att problematik kvarstår med fortsatt omfattande symptom och låg funktionsnivå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Temes</a:t>
            </a:r>
            <a:r>
              <a:rPr lang="sv-SE" sz="1100" dirty="0">
                <a:solidFill>
                  <a:schemeClr val="tx2"/>
                </a:solidFill>
              </a:rPr>
              <a:t> och </a:t>
            </a:r>
            <a:r>
              <a:rPr lang="sv-SE" sz="1100" dirty="0" err="1">
                <a:solidFill>
                  <a:schemeClr val="tx2"/>
                </a:solidFill>
              </a:rPr>
              <a:t>Zanarini</a:t>
            </a:r>
            <a:r>
              <a:rPr lang="sv-SE" sz="1100" dirty="0">
                <a:solidFill>
                  <a:schemeClr val="tx2"/>
                </a:solidFill>
              </a:rPr>
              <a:t>, 2018).</a:t>
            </a:r>
          </a:p>
          <a:p>
            <a:endParaRPr lang="sv-SE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19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3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24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761423"/>
            <a:ext cx="3669161" cy="3052316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EIPS och AST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Få studier EIPS och AST</a:t>
            </a:r>
          </a:p>
          <a:p>
            <a:r>
              <a:rPr lang="sv-SE" sz="1800" dirty="0">
                <a:solidFill>
                  <a:schemeClr val="tx2"/>
                </a:solidFill>
              </a:rPr>
              <a:t>15% av 41 kvinnor med EIPS uppfyllde kriterierna för AST </a:t>
            </a:r>
            <a:r>
              <a:rPr lang="sv-SE" sz="1100" dirty="0">
                <a:solidFill>
                  <a:schemeClr val="tx2"/>
                </a:solidFill>
              </a:rPr>
              <a:t>(Rydén, Rydén &amp; Hetta, 2008).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10-15% av individer med AST uppfyller även kriterierna för EIPS </a:t>
            </a:r>
            <a:r>
              <a:rPr lang="sv-SE" sz="1100" dirty="0">
                <a:solidFill>
                  <a:schemeClr val="tx2"/>
                </a:solidFill>
              </a:rPr>
              <a:t>(Anckarsäter et al., 2006; </a:t>
            </a:r>
            <a:r>
              <a:rPr lang="sv-SE" sz="1100" dirty="0" err="1">
                <a:solidFill>
                  <a:schemeClr val="tx2"/>
                </a:solidFill>
              </a:rPr>
              <a:t>Hofvander</a:t>
            </a:r>
            <a:r>
              <a:rPr lang="sv-SE" sz="1100" dirty="0">
                <a:solidFill>
                  <a:schemeClr val="tx2"/>
                </a:solidFill>
              </a:rPr>
              <a:t> et al., 2009).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Vanliga svårigheter för både EIPS och AST är relationssvårigheter, identitetsförvirring, känslomässig instabilitet, ilska och vid ökad stress paranoida och </a:t>
            </a:r>
            <a:r>
              <a:rPr lang="sv-SE" sz="1800" dirty="0" err="1">
                <a:solidFill>
                  <a:schemeClr val="tx2"/>
                </a:solidFill>
              </a:rPr>
              <a:t>dissociativa</a:t>
            </a:r>
            <a:r>
              <a:rPr lang="sv-SE" sz="1800" dirty="0">
                <a:solidFill>
                  <a:schemeClr val="tx2"/>
                </a:solidFill>
              </a:rPr>
              <a:t> symptom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Dell´Osso</a:t>
            </a:r>
            <a:r>
              <a:rPr lang="sv-SE" sz="1100" dirty="0">
                <a:solidFill>
                  <a:schemeClr val="tx2"/>
                </a:solidFill>
              </a:rPr>
              <a:t> et al., 2018).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AST större risk att ha svårigheter med känsloreglering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Joshi</a:t>
            </a:r>
            <a:r>
              <a:rPr lang="sv-SE" sz="1100" dirty="0">
                <a:solidFill>
                  <a:schemeClr val="tx2"/>
                </a:solidFill>
              </a:rPr>
              <a:t> et al., 2018) </a:t>
            </a:r>
            <a:r>
              <a:rPr lang="sv-SE" sz="1800" dirty="0">
                <a:solidFill>
                  <a:schemeClr val="tx2"/>
                </a:solidFill>
              </a:rPr>
              <a:t>samt ökad risk för att hamna i ett självskadebeteende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Minshawi</a:t>
            </a:r>
            <a:r>
              <a:rPr lang="sv-SE" sz="1100" dirty="0">
                <a:solidFill>
                  <a:schemeClr val="tx2"/>
                </a:solidFill>
              </a:rPr>
              <a:t> et al., 2014).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AST svårare att tillgodogöra sig sedvanlig psykoterapeutisk behandling </a:t>
            </a:r>
            <a:r>
              <a:rPr lang="sv-SE" sz="1100" dirty="0">
                <a:solidFill>
                  <a:schemeClr val="tx2"/>
                </a:solidFill>
              </a:rPr>
              <a:t>(Cooper, </a:t>
            </a:r>
            <a:r>
              <a:rPr lang="sv-SE" sz="1100" dirty="0" err="1">
                <a:solidFill>
                  <a:schemeClr val="tx2"/>
                </a:solidFill>
              </a:rPr>
              <a:t>Loades</a:t>
            </a:r>
            <a:r>
              <a:rPr lang="sv-SE" sz="1100" dirty="0">
                <a:solidFill>
                  <a:schemeClr val="tx2"/>
                </a:solidFill>
              </a:rPr>
              <a:t> &amp; Russell, 2018; National </a:t>
            </a:r>
            <a:r>
              <a:rPr lang="sv-SE" sz="1100" dirty="0" err="1">
                <a:solidFill>
                  <a:schemeClr val="tx2"/>
                </a:solidFill>
              </a:rPr>
              <a:t>Institute</a:t>
            </a:r>
            <a:r>
              <a:rPr lang="sv-SE" sz="1100" dirty="0">
                <a:solidFill>
                  <a:schemeClr val="tx2"/>
                </a:solidFill>
              </a:rPr>
              <a:t> for Health and Care </a:t>
            </a:r>
            <a:r>
              <a:rPr lang="sv-SE" sz="1100" dirty="0" err="1">
                <a:solidFill>
                  <a:schemeClr val="tx2"/>
                </a:solidFill>
              </a:rPr>
              <a:t>Excellence</a:t>
            </a:r>
            <a:r>
              <a:rPr lang="sv-SE" sz="1100" dirty="0">
                <a:solidFill>
                  <a:schemeClr val="tx2"/>
                </a:solidFill>
              </a:rPr>
              <a:t>, 2016).</a:t>
            </a:r>
          </a:p>
        </p:txBody>
      </p:sp>
    </p:spTree>
    <p:extLst>
      <p:ext uri="{BB962C8B-B14F-4D97-AF65-F5344CB8AC3E}">
        <p14:creationId xmlns:p14="http://schemas.microsoft.com/office/powerpoint/2010/main" val="4182041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chemeClr val="tx2"/>
                </a:solidFill>
              </a:rPr>
              <a:t>EIPS och AST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Högre grad av suicidala handlingar än gruppen med enbart EIPS </a:t>
            </a:r>
            <a:r>
              <a:rPr lang="sv-SE" sz="1100" dirty="0">
                <a:solidFill>
                  <a:schemeClr val="tx2"/>
                </a:solidFill>
              </a:rPr>
              <a:t>(Chabrol &amp; </a:t>
            </a:r>
            <a:r>
              <a:rPr lang="sv-SE" sz="1100" dirty="0" err="1">
                <a:solidFill>
                  <a:schemeClr val="tx2"/>
                </a:solidFill>
              </a:rPr>
              <a:t>Raynal</a:t>
            </a:r>
            <a:r>
              <a:rPr lang="sv-SE" sz="1100" dirty="0">
                <a:solidFill>
                  <a:schemeClr val="tx2"/>
                </a:solidFill>
              </a:rPr>
              <a:t>, 2018; </a:t>
            </a:r>
            <a:r>
              <a:rPr lang="sv-SE" sz="1100" dirty="0" err="1">
                <a:solidFill>
                  <a:schemeClr val="tx2"/>
                </a:solidFill>
              </a:rPr>
              <a:t>Dell’Osso</a:t>
            </a:r>
            <a:r>
              <a:rPr lang="sv-SE" sz="1100" dirty="0">
                <a:solidFill>
                  <a:schemeClr val="tx2"/>
                </a:solidFill>
              </a:rPr>
              <a:t> et al., 2018; Rydén et al., 2008).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Individer med både EIPS och AST tenderar att ha en lägre funktionsnivå </a:t>
            </a:r>
            <a:r>
              <a:rPr lang="sv-SE" sz="1100" dirty="0">
                <a:solidFill>
                  <a:schemeClr val="tx2"/>
                </a:solidFill>
              </a:rPr>
              <a:t>(Rydén &amp; Bejerot, 2008; Rydén et al., 2008).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Ökad risk för att bli utsatt för potentiellt traumatiska händelser som våld och/eller sexuella övergrepp i  gruppen som har EIPS och samtidig AST </a:t>
            </a:r>
            <a:r>
              <a:rPr lang="sv-SE" sz="1200" dirty="0">
                <a:solidFill>
                  <a:schemeClr val="tx2"/>
                </a:solidFill>
              </a:rPr>
              <a:t>(</a:t>
            </a:r>
            <a:r>
              <a:rPr lang="sv-SE" sz="1200" dirty="0" err="1">
                <a:solidFill>
                  <a:schemeClr val="tx2"/>
                </a:solidFill>
              </a:rPr>
              <a:t>Dell’Osso</a:t>
            </a:r>
            <a:r>
              <a:rPr lang="sv-SE" sz="1200" dirty="0">
                <a:solidFill>
                  <a:schemeClr val="tx2"/>
                </a:solidFill>
              </a:rPr>
              <a:t> et al., 2018).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Mer negativ självbild </a:t>
            </a:r>
            <a:r>
              <a:rPr lang="sv-SE" sz="1100" dirty="0">
                <a:solidFill>
                  <a:schemeClr val="tx2"/>
                </a:solidFill>
              </a:rPr>
              <a:t>(Rydén et al., 2008).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Pilotstudie på DBT-teamet, BUP Stockholm visat att DBT med anpassningar för AST signifikant minskning av självskadebeteende och suicidförsök, ökad funktionsnivå. Hög grad av nöjdhet med behandlingen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Fläcke</a:t>
            </a:r>
            <a:r>
              <a:rPr lang="sv-SE" sz="1100" dirty="0">
                <a:solidFill>
                  <a:schemeClr val="tx2"/>
                </a:solidFill>
              </a:rPr>
              <a:t>, 2019). </a:t>
            </a:r>
          </a:p>
        </p:txBody>
      </p:sp>
    </p:spTree>
    <p:extLst>
      <p:ext uri="{BB962C8B-B14F-4D97-AF65-F5344CB8AC3E}">
        <p14:creationId xmlns:p14="http://schemas.microsoft.com/office/powerpoint/2010/main" val="3303642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1520792"/>
            <a:ext cx="3669161" cy="3292947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EIPS och ADHD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33% samsjuklighet ADHD och EIPS någon gång under livet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Bernardi</a:t>
            </a:r>
            <a:r>
              <a:rPr lang="sv-SE" sz="1100" dirty="0">
                <a:solidFill>
                  <a:schemeClr val="tx2"/>
                </a:solidFill>
              </a:rPr>
              <a:t> et al., 2012).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27% av 372 individer med ADHD uppfyllde kriterierna för EIPS </a:t>
            </a:r>
            <a:r>
              <a:rPr lang="sv-SE" sz="1100" dirty="0">
                <a:solidFill>
                  <a:schemeClr val="tx2"/>
                </a:solidFill>
              </a:rPr>
              <a:t>(Jacob et al., 2007).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38% av individer med EIPS uppfyller kriterierna för ADHD </a:t>
            </a:r>
            <a:r>
              <a:rPr lang="sv-SE" sz="1100" dirty="0">
                <a:solidFill>
                  <a:schemeClr val="tx2"/>
                </a:solidFill>
              </a:rPr>
              <a:t>(Ferrer et al., 2010).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Kriteriemässigt är </a:t>
            </a:r>
            <a:r>
              <a:rPr lang="sv-SE" sz="1800" dirty="0" err="1">
                <a:solidFill>
                  <a:schemeClr val="tx2"/>
                </a:solidFill>
              </a:rPr>
              <a:t>överlappet</a:t>
            </a:r>
            <a:r>
              <a:rPr lang="sv-SE" sz="1800" dirty="0">
                <a:solidFill>
                  <a:schemeClr val="tx2"/>
                </a:solidFill>
              </a:rPr>
              <a:t> främst avseende impulsivitet. I den kliniska vardagen finns det dock fler vanligt förekommande likheter, t.ex. svårigheter med känsloreglering, problembeteenden kopplat till ilska/irritabilitet samt instabila relationer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Mouktharian</a:t>
            </a:r>
            <a:r>
              <a:rPr lang="sv-SE" sz="1100" dirty="0">
                <a:solidFill>
                  <a:schemeClr val="tx2"/>
                </a:solidFill>
              </a:rPr>
              <a:t>, </a:t>
            </a:r>
            <a:r>
              <a:rPr lang="sv-SE" sz="1100" dirty="0" err="1">
                <a:solidFill>
                  <a:schemeClr val="tx2"/>
                </a:solidFill>
              </a:rPr>
              <a:t>Mintah</a:t>
            </a:r>
            <a:r>
              <a:rPr lang="sv-SE" sz="1100" dirty="0">
                <a:solidFill>
                  <a:schemeClr val="tx2"/>
                </a:solidFill>
              </a:rPr>
              <a:t>, Moran, &amp; </a:t>
            </a:r>
            <a:r>
              <a:rPr lang="sv-SE" sz="1100" dirty="0" err="1">
                <a:solidFill>
                  <a:schemeClr val="tx2"/>
                </a:solidFill>
              </a:rPr>
              <a:t>Asherson</a:t>
            </a:r>
            <a:r>
              <a:rPr lang="sv-SE" sz="1100" dirty="0">
                <a:solidFill>
                  <a:schemeClr val="tx2"/>
                </a:solidFill>
              </a:rPr>
              <a:t>, 2018).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Individer med ADHD också löper en ökad risk för att utveckla ett självskadebeteende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Allely</a:t>
            </a:r>
            <a:r>
              <a:rPr lang="sv-SE" sz="1100" dirty="0">
                <a:solidFill>
                  <a:schemeClr val="tx2"/>
                </a:solidFill>
              </a:rPr>
              <a:t>, 2014).</a:t>
            </a:r>
          </a:p>
          <a:p>
            <a:endParaRPr lang="sv-SE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EIPS och ADHD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ADHD och EIPS nära ur ett neurologiskt perspektiv </a:t>
            </a:r>
            <a:r>
              <a:rPr lang="sv-SE" sz="1100" dirty="0">
                <a:solidFill>
                  <a:schemeClr val="tx2"/>
                </a:solidFill>
              </a:rPr>
              <a:t>(Petrovic, 2015). </a:t>
            </a:r>
          </a:p>
          <a:p>
            <a:r>
              <a:rPr lang="sv-SE" sz="1800" dirty="0">
                <a:solidFill>
                  <a:schemeClr val="tx2"/>
                </a:solidFill>
              </a:rPr>
              <a:t>Spektrum av samma grundproblematik alternativt olika tillstånd med delvis överlappande symptomatologi?</a:t>
            </a:r>
          </a:p>
          <a:p>
            <a:r>
              <a:rPr lang="sv-SE" sz="1800" dirty="0">
                <a:solidFill>
                  <a:schemeClr val="tx2"/>
                </a:solidFill>
              </a:rPr>
              <a:t>ADHD kompletteras med ett kriterium avseende emotionell dysreglering?</a:t>
            </a:r>
          </a:p>
          <a:p>
            <a:r>
              <a:rPr lang="sv-SE" sz="1800" dirty="0">
                <a:solidFill>
                  <a:schemeClr val="tx2"/>
                </a:solidFill>
              </a:rPr>
              <a:t>Kvalitativ skillnad då EIPS instabilitet i emotioner, självbild och relationer? </a:t>
            </a:r>
            <a:endParaRPr lang="sv-SE" sz="1100" dirty="0">
              <a:solidFill>
                <a:schemeClr val="tx2"/>
              </a:solidFill>
            </a:endParaRPr>
          </a:p>
          <a:p>
            <a:r>
              <a:rPr lang="sv-SE" sz="1800" dirty="0">
                <a:solidFill>
                  <a:schemeClr val="tx2"/>
                </a:solidFill>
              </a:rPr>
              <a:t>Behandling för ADHD med inspiration från DBT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Hesslinger</a:t>
            </a:r>
            <a:r>
              <a:rPr lang="sv-SE" sz="1100" dirty="0">
                <a:solidFill>
                  <a:schemeClr val="tx2"/>
                </a:solidFill>
              </a:rPr>
              <a:t> et al, 2002).</a:t>
            </a:r>
          </a:p>
          <a:p>
            <a:r>
              <a:rPr lang="sv-SE" sz="1800" dirty="0">
                <a:solidFill>
                  <a:schemeClr val="tx2"/>
                </a:solidFill>
              </a:rPr>
              <a:t>Centralstimulantia inte hjälpsamt för kärnsymptom för EIPS </a:t>
            </a:r>
            <a:r>
              <a:rPr lang="sv-SE" sz="1100" dirty="0">
                <a:solidFill>
                  <a:schemeClr val="tx2"/>
                </a:solidFill>
              </a:rPr>
              <a:t>(</a:t>
            </a:r>
            <a:r>
              <a:rPr lang="sv-SE" sz="1100" dirty="0" err="1">
                <a:solidFill>
                  <a:schemeClr val="tx2"/>
                </a:solidFill>
              </a:rPr>
              <a:t>Mouktharian</a:t>
            </a:r>
            <a:r>
              <a:rPr lang="sv-SE" sz="1100" dirty="0">
                <a:solidFill>
                  <a:schemeClr val="tx2"/>
                </a:solidFill>
              </a:rPr>
              <a:t> et al., 2018). </a:t>
            </a:r>
          </a:p>
        </p:txBody>
      </p:sp>
    </p:spTree>
    <p:extLst>
      <p:ext uri="{BB962C8B-B14F-4D97-AF65-F5344CB8AC3E}">
        <p14:creationId xmlns:p14="http://schemas.microsoft.com/office/powerpoint/2010/main" val="1605544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3162</Words>
  <Application>Microsoft Office PowerPoint</Application>
  <PresentationFormat>Bredbild</PresentationFormat>
  <Paragraphs>774</Paragraphs>
  <Slides>29</Slides>
  <Notes>6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Office-tema</vt:lpstr>
      <vt:lpstr>              </vt:lpstr>
      <vt:lpstr>Blir det bättre efter DBT för ungdomar med emotionell instabilitet?  Och om man också har ADHD?  Eller AST?  Kvantitativ arkivstudie på DBT-teamet, BUP, Stockholm. </vt:lpstr>
      <vt:lpstr>Emotionell instabilt personlighetssyndrom </vt:lpstr>
      <vt:lpstr>EIPS bland ungdomar</vt:lpstr>
      <vt:lpstr>EIPS och samsjuklighet</vt:lpstr>
      <vt:lpstr>EIPS och AST</vt:lpstr>
      <vt:lpstr>EIPS och AST</vt:lpstr>
      <vt:lpstr>EIPS och ADHD</vt:lpstr>
      <vt:lpstr>EIPS och ADHD</vt:lpstr>
      <vt:lpstr>Dialektisk beteendeterapi, DBT</vt:lpstr>
      <vt:lpstr>Dialektisk beteendeterapi, DBT</vt:lpstr>
      <vt:lpstr>Varför denna studie?</vt:lpstr>
      <vt:lpstr>PowerPoint-presentation</vt:lpstr>
      <vt:lpstr>Metod</vt:lpstr>
      <vt:lpstr>PowerPoint-presentation</vt:lpstr>
      <vt:lpstr>PowerPoint-presentation</vt:lpstr>
      <vt:lpstr>PowerPoint-presentation</vt:lpstr>
      <vt:lpstr>Psykiska symptom och funktionsnivå före och efter behandling </vt:lpstr>
      <vt:lpstr>PowerPoint-presentation</vt:lpstr>
      <vt:lpstr>PowerPoint-presentation</vt:lpstr>
      <vt:lpstr> Antal diagnoskriterier för EIPS före och efter behandling 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Diskussion</vt:lpstr>
      <vt:lpstr>Ta med sig</vt:lpstr>
      <vt:lpstr>PowerPoint-presentation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Förändring av psykiska symptom hos ungdomar med emotionell instabilitet efter deltagande i Dialektisk beteendeterapi</dc:title>
  <dc:creator>Kajsa Jung 40D4</dc:creator>
  <cp:lastModifiedBy>Kajsa Jung</cp:lastModifiedBy>
  <cp:revision>52</cp:revision>
  <dcterms:created xsi:type="dcterms:W3CDTF">2020-06-10T06:48:35Z</dcterms:created>
  <dcterms:modified xsi:type="dcterms:W3CDTF">2023-03-14T16:27:37Z</dcterms:modified>
</cp:coreProperties>
</file>